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59B8FA-607E-4380-AB26-EF14BB97A9FB}" v="3" dt="2023-05-14T20:58:37.648"/>
    <p1510:client id="{338A426B-9F6D-44C1-BC48-B357711C3766}" v="19" dt="2023-06-07T16:56:11.853"/>
    <p1510:client id="{6572AD1E-FADD-4C98-8997-7809B7F22DB6}" v="4" dt="2023-05-14T18:47:36.928"/>
    <p1510:client id="{7ED085FA-029C-4EF9-9637-9121DDA1B150}" v="1569" dt="2023-05-14T17:45:33.290"/>
    <p1510:client id="{C8FB7C09-EA3D-433C-9550-FFAEA6E690CD}" v="208" dt="2023-05-15T08:05:00.0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 varScale="1">
        <p:scale>
          <a:sx n="85" d="100"/>
          <a:sy n="85" d="100"/>
        </p:scale>
        <p:origin x="2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00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19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92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54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10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39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72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14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80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5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48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90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02" r:id="rId5"/>
    <p:sldLayoutId id="2147483707" r:id="rId6"/>
    <p:sldLayoutId id="2147483703" r:id="rId7"/>
    <p:sldLayoutId id="2147483704" r:id="rId8"/>
    <p:sldLayoutId id="2147483705" r:id="rId9"/>
    <p:sldLayoutId id="2147483706" r:id="rId10"/>
    <p:sldLayoutId id="2147483708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56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58">
            <a:extLst>
              <a:ext uri="{FF2B5EF4-FFF2-40B4-BE49-F238E27FC236}">
                <a16:creationId xmlns:a16="http://schemas.microsoft.com/office/drawing/2014/main" id="{11884203-7A1F-4059-B697-23D53FA8A2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0">
            <a:extLst>
              <a:ext uri="{FF2B5EF4-FFF2-40B4-BE49-F238E27FC236}">
                <a16:creationId xmlns:a16="http://schemas.microsoft.com/office/drawing/2014/main" id="{A5C31099-1BBD-40CE-BC60-FCE5074194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3" name="Freeform: Shape 62">
            <a:extLst>
              <a:ext uri="{FF2B5EF4-FFF2-40B4-BE49-F238E27FC236}">
                <a16:creationId xmlns:a16="http://schemas.microsoft.com/office/drawing/2014/main" id="{AE12D6A8-795F-441C-B70F-F3E0D262FC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909" y="1"/>
            <a:ext cx="5770017" cy="2411171"/>
          </a:xfrm>
          <a:custGeom>
            <a:avLst/>
            <a:gdLst>
              <a:gd name="connsiteX0" fmla="*/ 0 w 5770017"/>
              <a:gd name="connsiteY0" fmla="*/ 0 h 2411171"/>
              <a:gd name="connsiteX1" fmla="*/ 5770017 w 5770017"/>
              <a:gd name="connsiteY1" fmla="*/ 0 h 2411171"/>
              <a:gd name="connsiteX2" fmla="*/ 5715824 w 5770017"/>
              <a:gd name="connsiteY2" fmla="*/ 124746 h 2411171"/>
              <a:gd name="connsiteX3" fmla="*/ 4925072 w 5770017"/>
              <a:gd name="connsiteY3" fmla="*/ 1254414 h 2411171"/>
              <a:gd name="connsiteX4" fmla="*/ 125602 w 5770017"/>
              <a:gd name="connsiteY4" fmla="*/ 1864423 h 2411171"/>
              <a:gd name="connsiteX5" fmla="*/ 0 w 5770017"/>
              <a:gd name="connsiteY5" fmla="*/ 1785927 h 241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0017" h="2411171">
                <a:moveTo>
                  <a:pt x="0" y="0"/>
                </a:moveTo>
                <a:lnTo>
                  <a:pt x="5770017" y="0"/>
                </a:lnTo>
                <a:lnTo>
                  <a:pt x="5715824" y="124746"/>
                </a:lnTo>
                <a:cubicBezTo>
                  <a:pt x="5526044" y="533784"/>
                  <a:pt x="5262460" y="917027"/>
                  <a:pt x="4925072" y="1254414"/>
                </a:cubicBezTo>
                <a:cubicBezTo>
                  <a:pt x="3623720" y="2555767"/>
                  <a:pt x="1640148" y="2759102"/>
                  <a:pt x="125602" y="1864423"/>
                </a:cubicBezTo>
                <a:lnTo>
                  <a:pt x="0" y="1785927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ame 64">
            <a:extLst>
              <a:ext uri="{FF2B5EF4-FFF2-40B4-BE49-F238E27FC236}">
                <a16:creationId xmlns:a16="http://schemas.microsoft.com/office/drawing/2014/main" id="{77E975BE-D56B-41D7-A042-1DB14B6EBF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Immagine 6" descr="Immagine che contiene testo, natura, ghiaccio, montagna&#10;&#10;Descrizione generata automaticamente">
            <a:extLst>
              <a:ext uri="{FF2B5EF4-FFF2-40B4-BE49-F238E27FC236}">
                <a16:creationId xmlns:a16="http://schemas.microsoft.com/office/drawing/2014/main" id="{626EA5F1-BE21-63EE-4E34-EFEE6EEC12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l="25871" r="23633" b="3"/>
          <a:stretch/>
        </p:blipFill>
        <p:spPr>
          <a:xfrm>
            <a:off x="514793" y="4012530"/>
            <a:ext cx="3710169" cy="2353346"/>
          </a:xfrm>
          <a:prstGeom prst="rect">
            <a:avLst/>
          </a:prstGeom>
        </p:spPr>
      </p:pic>
      <p:pic>
        <p:nvPicPr>
          <p:cNvPr id="5" name="Immagine 5" descr="Immagine che contiene neve, aria aperta, montagna, persone&#10;&#10;Descrizione generata automaticamente">
            <a:extLst>
              <a:ext uri="{FF2B5EF4-FFF2-40B4-BE49-F238E27FC236}">
                <a16:creationId xmlns:a16="http://schemas.microsoft.com/office/drawing/2014/main" id="{B090EC68-661F-215C-DAF4-580F0F17BD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90000"/>
          </a:blip>
          <a:srcRect t="4872" r="-2" b="12047"/>
          <a:stretch/>
        </p:blipFill>
        <p:spPr>
          <a:xfrm>
            <a:off x="6774253" y="504908"/>
            <a:ext cx="4911108" cy="2924093"/>
          </a:xfrm>
          <a:prstGeom prst="rect">
            <a:avLst/>
          </a:prstGeom>
        </p:spPr>
      </p:pic>
      <p:pic>
        <p:nvPicPr>
          <p:cNvPr id="7" name="Immagine 7" descr="Immagine che contiene neve, aria aperta, montagna, sciare&#10;&#10;Descrizione generata automaticamente">
            <a:extLst>
              <a:ext uri="{FF2B5EF4-FFF2-40B4-BE49-F238E27FC236}">
                <a16:creationId xmlns:a16="http://schemas.microsoft.com/office/drawing/2014/main" id="{88803918-B526-3E86-C444-3E56571EA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3663" y="3680663"/>
            <a:ext cx="4628148" cy="267835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7629" y="937549"/>
            <a:ext cx="6053575" cy="2491452"/>
          </a:xfrm>
        </p:spPr>
        <p:txBody>
          <a:bodyPr>
            <a:noAutofit/>
          </a:bodyPr>
          <a:lstStyle/>
          <a:p>
            <a:pPr algn="l"/>
            <a:r>
              <a:rPr lang="de-DE" sz="2400" dirty="0" smtClean="0">
                <a:ln>
                  <a:solidFill>
                    <a:srgbClr val="00B0F0"/>
                  </a:solidFill>
                </a:ln>
                <a:solidFill>
                  <a:srgbClr val="FFFFFF"/>
                </a:solidFill>
                <a:latin typeface="Arial Black" panose="020B0A04020102020204" pitchFamily="34" charset="0"/>
                <a:ea typeface="MS PGothic"/>
              </a:rPr>
              <a:t>PROGETTO </a:t>
            </a:r>
            <a:r>
              <a:rPr lang="he-IL" sz="2400" dirty="0" smtClean="0">
                <a:ln>
                  <a:solidFill>
                    <a:srgbClr val="00B0F0"/>
                  </a:solidFill>
                </a:ln>
                <a:solidFill>
                  <a:srgbClr val="FFFFFF"/>
                </a:solidFill>
                <a:latin typeface="Arial Black" panose="020B0A04020102020204" pitchFamily="34" charset="0"/>
                <a:ea typeface="MS PGothic"/>
                <a:cs typeface="Calibri" panose="020F0502020204030204" pitchFamily="34" charset="0"/>
              </a:rPr>
              <a:t>֕</a:t>
            </a:r>
            <a:r>
              <a:rPr lang="de-DE" sz="2400" dirty="0" smtClean="0">
                <a:ln>
                  <a:solidFill>
                    <a:srgbClr val="00B0F0"/>
                  </a:solidFill>
                </a:ln>
                <a:solidFill>
                  <a:srgbClr val="FFFFFF"/>
                </a:solidFill>
                <a:latin typeface="Arial Black" panose="020B0A04020102020204" pitchFamily="34" charset="0"/>
                <a:ea typeface="MS PGothic"/>
              </a:rPr>
              <a:t>QUANDO LA NEVE FA SCUOLA</a:t>
            </a:r>
            <a:r>
              <a:rPr lang="he-IL" sz="2400" dirty="0" smtClean="0">
                <a:ln>
                  <a:solidFill>
                    <a:srgbClr val="00B0F0"/>
                  </a:solidFill>
                </a:ln>
                <a:solidFill>
                  <a:srgbClr val="FFFFFF"/>
                </a:solidFill>
                <a:latin typeface="Arial Black" panose="020B0A04020102020204" pitchFamily="34" charset="0"/>
                <a:ea typeface="MS PGothic"/>
                <a:cs typeface="Calibri" panose="020F0502020204030204" pitchFamily="34" charset="0"/>
              </a:rPr>
              <a:t>֕</a:t>
            </a:r>
            <a:r>
              <a:rPr lang="de-DE" sz="2400" dirty="0" smtClean="0">
                <a:ln>
                  <a:solidFill>
                    <a:srgbClr val="00B0F0"/>
                  </a:solidFill>
                </a:ln>
                <a:solidFill>
                  <a:srgbClr val="FFFFFF"/>
                </a:solidFill>
                <a:latin typeface="Arial Black" panose="020B0A04020102020204" pitchFamily="34" charset="0"/>
                <a:ea typeface="MS PGothic"/>
              </a:rPr>
              <a:t/>
            </a:r>
            <a:br>
              <a:rPr lang="de-DE" sz="2400" dirty="0" smtClean="0">
                <a:ln>
                  <a:solidFill>
                    <a:srgbClr val="00B0F0"/>
                  </a:solidFill>
                </a:ln>
                <a:solidFill>
                  <a:srgbClr val="FFFFFF"/>
                </a:solidFill>
                <a:latin typeface="Arial Black" panose="020B0A04020102020204" pitchFamily="34" charset="0"/>
                <a:ea typeface="MS PGothic"/>
              </a:rPr>
            </a:br>
            <a:r>
              <a:rPr lang="de-DE" sz="2400" dirty="0" smtClean="0">
                <a:ln>
                  <a:solidFill>
                    <a:srgbClr val="00B0F0"/>
                  </a:solidFill>
                </a:ln>
                <a:solidFill>
                  <a:srgbClr val="FFFFFF"/>
                </a:solidFill>
                <a:latin typeface="Arial Black" panose="020B0A04020102020204" pitchFamily="34" charset="0"/>
                <a:ea typeface="MS PGothic"/>
              </a:rPr>
              <a:t>MARILLEVA 20/24 MARZO 2023</a:t>
            </a:r>
            <a:br>
              <a:rPr lang="de-DE" sz="2400" dirty="0" smtClean="0">
                <a:ln>
                  <a:solidFill>
                    <a:srgbClr val="00B0F0"/>
                  </a:solidFill>
                </a:ln>
                <a:solidFill>
                  <a:srgbClr val="FFFFFF"/>
                </a:solidFill>
                <a:latin typeface="Arial Black" panose="020B0A04020102020204" pitchFamily="34" charset="0"/>
                <a:ea typeface="MS PGothic"/>
              </a:rPr>
            </a:br>
            <a:r>
              <a:rPr lang="de-DE" sz="2400" dirty="0" smtClean="0">
                <a:ln>
                  <a:solidFill>
                    <a:srgbClr val="00B0F0"/>
                  </a:solidFill>
                </a:ln>
                <a:solidFill>
                  <a:srgbClr val="FFFFFF"/>
                </a:solidFill>
                <a:latin typeface="Arial Black" panose="020B0A04020102020204" pitchFamily="34" charset="0"/>
                <a:ea typeface="MS PGothic"/>
              </a:rPr>
              <a:t>CLASSE II B </a:t>
            </a:r>
            <a:br>
              <a:rPr lang="de-DE" sz="2400" dirty="0" smtClean="0">
                <a:ln>
                  <a:solidFill>
                    <a:srgbClr val="00B0F0"/>
                  </a:solidFill>
                </a:ln>
                <a:solidFill>
                  <a:srgbClr val="FFFFFF"/>
                </a:solidFill>
                <a:latin typeface="Arial Black" panose="020B0A04020102020204" pitchFamily="34" charset="0"/>
                <a:ea typeface="MS PGothic"/>
              </a:rPr>
            </a:br>
            <a:endParaRPr lang="de-DE" sz="2400" dirty="0">
              <a:ln>
                <a:solidFill>
                  <a:srgbClr val="00B0F0"/>
                </a:solidFill>
              </a:ln>
              <a:solidFill>
                <a:srgbClr val="FFFFFF"/>
              </a:solidFill>
              <a:latin typeface="Arial Black" panose="020B0A04020102020204" pitchFamily="34" charset="0"/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396258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5400" dirty="0" smtClean="0">
                <a:solidFill>
                  <a:srgbClr val="81AB94">
                    <a:alpha val="70000"/>
                  </a:srgbClr>
                </a:solidFill>
                <a:latin typeface="Comic Sans MS"/>
                <a:cs typeface="Angsana New"/>
              </a:rPr>
              <a:t>Il ritorno a casa.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8" b="40305"/>
          <a:stretch/>
        </p:blipFill>
        <p:spPr>
          <a:xfrm>
            <a:off x="6285053" y="497711"/>
            <a:ext cx="5416496" cy="5845215"/>
          </a:xfrm>
        </p:spPr>
      </p:pic>
      <p:sp>
        <p:nvSpPr>
          <p:cNvPr id="7" name="CasellaDiTesto 6"/>
          <p:cNvSpPr txBox="1"/>
          <p:nvPr/>
        </p:nvSpPr>
        <p:spPr>
          <a:xfrm>
            <a:off x="1088020" y="2176041"/>
            <a:ext cx="43636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E</a:t>
            </a:r>
            <a:r>
              <a:rPr lang="it-IT" sz="2400" dirty="0" smtClean="0">
                <a:solidFill>
                  <a:schemeClr val="tx2">
                    <a:alpha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ʹ</a:t>
            </a:r>
            <a:r>
              <a:rPr lang="it-IT" sz="2400" dirty="0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 </a:t>
            </a:r>
            <a:r>
              <a:rPr lang="it-IT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arrivato il momento di tornare a </a:t>
            </a:r>
            <a:r>
              <a:rPr lang="it-IT" sz="2400" dirty="0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casa e a malincuore abbiamo lasciato quei posti </a:t>
            </a:r>
            <a:r>
              <a:rPr lang="it-IT" sz="2400" dirty="0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incantevoli e meravigliosi, ma che  resteranno  sempre impressi nella nostra memoria.</a:t>
            </a:r>
            <a:endParaRPr lang="it-IT" sz="2400" dirty="0" smtClean="0">
              <a:solidFill>
                <a:schemeClr val="tx2">
                  <a:alpha val="60000"/>
                </a:schemeClr>
              </a:solidFill>
              <a:latin typeface="Century"/>
            </a:endParaRPr>
          </a:p>
          <a:p>
            <a:endParaRPr lang="it-IT" sz="2400" dirty="0">
              <a:solidFill>
                <a:schemeClr val="tx2">
                  <a:alpha val="60000"/>
                </a:schemeClr>
              </a:solidFill>
              <a:latin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426041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4238204"/>
          </a:xfrm>
        </p:spPr>
        <p:txBody>
          <a:bodyPr/>
          <a:lstStyle/>
          <a:p>
            <a:r>
              <a:rPr lang="it-IT" dirty="0" smtClean="0"/>
              <a:t>  </a:t>
            </a:r>
            <a:r>
              <a:rPr lang="it-IT" dirty="0" smtClean="0"/>
              <a:t> GRAZIE </a:t>
            </a:r>
            <a:r>
              <a:rPr lang="it-IT" dirty="0" smtClean="0"/>
              <a:t>PER </a:t>
            </a:r>
            <a:r>
              <a:rPr lang="it-IT" dirty="0" smtClean="0"/>
              <a:t>L’ATTENZIONE!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5326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ame 12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9319369-50C6-F54A-F222-CBBF77075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124" y="-264183"/>
            <a:ext cx="4581525" cy="2076450"/>
          </a:xfrm>
        </p:spPr>
        <p:txBody>
          <a:bodyPr anchor="b">
            <a:normAutofit/>
          </a:bodyPr>
          <a:lstStyle/>
          <a:p>
            <a:r>
              <a:rPr lang="it-IT" sz="4400" dirty="0">
                <a:solidFill>
                  <a:srgbClr val="81AB94">
                    <a:alpha val="70000"/>
                  </a:srgbClr>
                </a:solidFill>
                <a:latin typeface="Comic Sans MS"/>
                <a:cs typeface="Angsana New"/>
              </a:rPr>
              <a:t>La prima neve</a:t>
            </a:r>
            <a:endParaRPr lang="it-IT" sz="44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  <a:latin typeface="Comic Sans MS"/>
            </a:endParaRP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166FC292-2469-EA4C-5246-C22AE654E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906" y="2210766"/>
            <a:ext cx="5162309" cy="37154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00" indent="0">
              <a:buNone/>
            </a:pP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Prima di </a:t>
            </a:r>
            <a:r>
              <a:rPr lang="en-US" sz="2400" dirty="0" err="1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raggiungere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 </a:t>
            </a:r>
            <a:r>
              <a:rPr lang="en-US" sz="2400" dirty="0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la 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nostra meta, l' </a:t>
            </a:r>
            <a:r>
              <a:rPr lang="en-US" sz="2400" b="1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Hotel </a:t>
            </a:r>
            <a:r>
              <a:rPr lang="en-US" sz="2400" b="1" dirty="0" err="1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Marilleva</a:t>
            </a:r>
            <a:r>
              <a:rPr lang="en-US" sz="2400" b="1" dirty="0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 </a:t>
            </a:r>
            <a:r>
              <a:rPr lang="en-US" sz="2400" b="1" dirty="0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1400 </a:t>
            </a:r>
            <a:r>
              <a:rPr lang="en-US" sz="2400" dirty="0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dove </a:t>
            </a:r>
            <a:r>
              <a:rPr lang="en-US" sz="2400" dirty="0" err="1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avremmo</a:t>
            </a:r>
            <a:r>
              <a:rPr lang="en-US" sz="2400" dirty="0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 </a:t>
            </a:r>
            <a:r>
              <a:rPr lang="en-US" sz="2400" dirty="0" err="1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soggiornato</a:t>
            </a:r>
            <a:r>
              <a:rPr lang="en-US" sz="2400" dirty="0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, </a:t>
            </a:r>
            <a:r>
              <a:rPr lang="en-US" sz="2400" dirty="0" err="1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abbiamo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 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intravisto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  la prima neve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che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imbiancava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 il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paesaggio</a:t>
            </a:r>
            <a:r>
              <a:rPr lang="en-US" sz="1800" dirty="0">
                <a:solidFill>
                  <a:schemeClr val="tx2">
                    <a:alpha val="60000"/>
                  </a:schemeClr>
                </a:solidFill>
              </a:rPr>
              <a:t>.</a:t>
            </a:r>
          </a:p>
        </p:txBody>
      </p:sp>
      <p:pic>
        <p:nvPicPr>
          <p:cNvPr id="4" name="Immagine 4" descr="Immagine che contiene albero, aria aperta, pianta, sentiero&#10;&#10;Descrizione generata automaticamente">
            <a:extLst>
              <a:ext uri="{FF2B5EF4-FFF2-40B4-BE49-F238E27FC236}">
                <a16:creationId xmlns:a16="http://schemas.microsoft.com/office/drawing/2014/main" id="{5F09E09B-45DB-5F6E-00B0-68C8763C63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64" b="17665"/>
          <a:stretch/>
        </p:blipFill>
        <p:spPr>
          <a:xfrm>
            <a:off x="6096000" y="488577"/>
            <a:ext cx="5606425" cy="588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1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ame 53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itolo 1">
            <a:extLst>
              <a:ext uri="{FF2B5EF4-FFF2-40B4-BE49-F238E27FC236}">
                <a16:creationId xmlns:a16="http://schemas.microsoft.com/office/drawing/2014/main" id="{CF824F8F-3169-E67B-6F1F-6A2C32E03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860" y="-551730"/>
            <a:ext cx="4823813" cy="2076450"/>
          </a:xfrm>
        </p:spPr>
        <p:txBody>
          <a:bodyPr anchor="b">
            <a:normAutofit/>
          </a:bodyPr>
          <a:lstStyle/>
          <a:p>
            <a:r>
              <a:rPr lang="it-IT" sz="4400">
                <a:solidFill>
                  <a:srgbClr val="81AB94">
                    <a:alpha val="70000"/>
                  </a:srgbClr>
                </a:solidFill>
                <a:latin typeface="Comic Sans MS"/>
                <a:cs typeface="Angsana New"/>
              </a:rPr>
              <a:t>La cabinovia</a:t>
            </a:r>
            <a:endParaRPr lang="it-IT" sz="4400">
              <a:solidFill>
                <a:srgbClr val="81AB94">
                  <a:alpha val="70000"/>
                </a:srgbClr>
              </a:solidFill>
              <a:latin typeface="Comic Sans MS"/>
            </a:endParaRPr>
          </a:p>
        </p:txBody>
      </p:sp>
      <p:sp>
        <p:nvSpPr>
          <p:cNvPr id="42" name="Content Placeholder 41">
            <a:extLst>
              <a:ext uri="{FF2B5EF4-FFF2-40B4-BE49-F238E27FC236}">
                <a16:creationId xmlns:a16="http://schemas.microsoft.com/office/drawing/2014/main" id="{3A52E8CA-BD82-C662-BAA2-EA64E608B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917" y="1710007"/>
            <a:ext cx="4823814" cy="298608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28600" indent="0">
              <a:buNone/>
            </a:pP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Questa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immagine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mostra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 la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cabinovia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 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che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 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abbiamo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 </a:t>
            </a:r>
            <a:r>
              <a:rPr lang="en-US" sz="2400" dirty="0" err="1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preso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 per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raggiungere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  le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piste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.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Alla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 vista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della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cabinovia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qualcuno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 ha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provato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paura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, ma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grazie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alla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compagnia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giusta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 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tutto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si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 è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superato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.</a:t>
            </a:r>
            <a:endParaRPr lang="en-US" dirty="0">
              <a:solidFill>
                <a:schemeClr val="tx2">
                  <a:alpha val="60000"/>
                </a:schemeClr>
              </a:solidFill>
              <a:latin typeface="Avenir Next LT Pro"/>
            </a:endParaRPr>
          </a:p>
        </p:txBody>
      </p:sp>
      <p:pic>
        <p:nvPicPr>
          <p:cNvPr id="4" name="Immagine 4" descr="Immagine che contiene aria aperta, cielo, albero, natura&#10;&#10;Descrizione generata automaticamente">
            <a:extLst>
              <a:ext uri="{FF2B5EF4-FFF2-40B4-BE49-F238E27FC236}">
                <a16:creationId xmlns:a16="http://schemas.microsoft.com/office/drawing/2014/main" id="{8C9E6E43-B4AD-5E9D-3576-865DC3BABD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t="39229" b="21422"/>
          <a:stretch/>
        </p:blipFill>
        <p:spPr>
          <a:xfrm>
            <a:off x="6096000" y="486560"/>
            <a:ext cx="5606425" cy="2941431"/>
          </a:xfrm>
          <a:prstGeom prst="rect">
            <a:avLst/>
          </a:prstGeom>
        </p:spPr>
      </p:pic>
      <p:pic>
        <p:nvPicPr>
          <p:cNvPr id="5" name="Immagine 5" descr="Immagine che contiene aria aperta, cielo, albero, montagna&#10;&#10;Descrizione generata automaticamente">
            <a:extLst>
              <a:ext uri="{FF2B5EF4-FFF2-40B4-BE49-F238E27FC236}">
                <a16:creationId xmlns:a16="http://schemas.microsoft.com/office/drawing/2014/main" id="{20C53F76-A79F-85B8-330E-F6CF13CF95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t="19890" b="2383"/>
          <a:stretch/>
        </p:blipFill>
        <p:spPr>
          <a:xfrm>
            <a:off x="6096000" y="3427991"/>
            <a:ext cx="5606425" cy="294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2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9F912CA-8A63-1208-CA36-EAF9D29A0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841" y="310911"/>
            <a:ext cx="4667789" cy="2076450"/>
          </a:xfrm>
        </p:spPr>
        <p:txBody>
          <a:bodyPr anchor="b">
            <a:normAutofit/>
          </a:bodyPr>
          <a:lstStyle/>
          <a:p>
            <a:r>
              <a:rPr lang="it-IT" sz="4400">
                <a:solidFill>
                  <a:srgbClr val="81AB94">
                    <a:alpha val="70000"/>
                  </a:srgbClr>
                </a:solidFill>
                <a:latin typeface="Comic Sans MS"/>
                <a:cs typeface="Angsana New"/>
              </a:rPr>
              <a:t>Le meravigliose vette</a:t>
            </a:r>
            <a:endParaRPr lang="it-IT" sz="4400">
              <a:solidFill>
                <a:srgbClr val="81AB94">
                  <a:alpha val="70000"/>
                </a:srgbClr>
              </a:solidFill>
              <a:latin typeface="Comic Sans M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561395-A4FF-CAE4-F874-3CC562EB1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841" y="2702045"/>
            <a:ext cx="4581526" cy="29860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00" indent="0">
              <a:buNone/>
            </a:pPr>
            <a:r>
              <a:rPr lang="en-US" sz="2400" dirty="0" err="1" smtClean="0">
                <a:solidFill>
                  <a:srgbClr val="243141">
                    <a:alpha val="60000"/>
                  </a:srgbClr>
                </a:solidFill>
                <a:latin typeface="Century"/>
              </a:rPr>
              <a:t>Una</a:t>
            </a:r>
            <a:r>
              <a:rPr lang="en-US" sz="2400" dirty="0" smtClean="0">
                <a:solidFill>
                  <a:srgbClr val="243141">
                    <a:alpha val="60000"/>
                  </a:srgbClr>
                </a:solidFill>
                <a:latin typeface="Century"/>
              </a:rPr>
              <a:t> </a:t>
            </a:r>
            <a:r>
              <a:rPr lang="en-US" sz="2400" dirty="0" err="1" smtClean="0">
                <a:solidFill>
                  <a:srgbClr val="243141">
                    <a:alpha val="60000"/>
                  </a:srgbClr>
                </a:solidFill>
                <a:latin typeface="Century"/>
              </a:rPr>
              <a:t>volta</a:t>
            </a:r>
            <a:r>
              <a:rPr lang="en-US" sz="2400" dirty="0" smtClean="0">
                <a:solidFill>
                  <a:srgbClr val="243141">
                    <a:alpha val="60000"/>
                  </a:srgbClr>
                </a:solidFill>
                <a:latin typeface="Century"/>
              </a:rPr>
              <a:t> </a:t>
            </a:r>
            <a:r>
              <a:rPr lang="en-US" sz="2400" dirty="0" err="1" smtClean="0">
                <a:solidFill>
                  <a:srgbClr val="243141">
                    <a:alpha val="60000"/>
                  </a:srgbClr>
                </a:solidFill>
                <a:latin typeface="Century"/>
              </a:rPr>
              <a:t>raggiunta</a:t>
            </a:r>
            <a:r>
              <a:rPr lang="en-US" sz="2400" dirty="0" smtClean="0">
                <a:solidFill>
                  <a:srgbClr val="243141">
                    <a:alpha val="60000"/>
                  </a:srgbClr>
                </a:solidFill>
                <a:latin typeface="Century"/>
              </a:rPr>
              <a:t> </a:t>
            </a:r>
            <a:r>
              <a:rPr lang="en-US" sz="2400" dirty="0">
                <a:solidFill>
                  <a:srgbClr val="243141">
                    <a:alpha val="60000"/>
                  </a:srgbClr>
                </a:solidFill>
                <a:latin typeface="Century"/>
              </a:rPr>
              <a:t>la </a:t>
            </a:r>
            <a:r>
              <a:rPr lang="en-US" sz="2400" dirty="0" err="1">
                <a:solidFill>
                  <a:srgbClr val="243141">
                    <a:alpha val="60000"/>
                  </a:srgbClr>
                </a:solidFill>
                <a:latin typeface="Century"/>
              </a:rPr>
              <a:t>vetta</a:t>
            </a:r>
            <a:r>
              <a:rPr lang="en-US" sz="2400" dirty="0">
                <a:solidFill>
                  <a:srgbClr val="243141">
                    <a:alpha val="60000"/>
                  </a:srgbClr>
                </a:solidFill>
                <a:latin typeface="Century"/>
              </a:rPr>
              <a:t>  </a:t>
            </a:r>
            <a:r>
              <a:rPr lang="en-US" sz="2400" dirty="0" err="1">
                <a:solidFill>
                  <a:srgbClr val="243141">
                    <a:alpha val="60000"/>
                  </a:srgbClr>
                </a:solidFill>
                <a:latin typeface="Century"/>
              </a:rPr>
              <a:t>abbiamo</a:t>
            </a:r>
            <a:r>
              <a:rPr lang="en-US" sz="2400" dirty="0">
                <a:solidFill>
                  <a:srgbClr val="243141">
                    <a:alpha val="60000"/>
                  </a:srgbClr>
                </a:solidFill>
                <a:latin typeface="Century"/>
              </a:rPr>
              <a:t> subito </a:t>
            </a:r>
            <a:r>
              <a:rPr lang="en-US" sz="2400" dirty="0" err="1">
                <a:solidFill>
                  <a:srgbClr val="243141">
                    <a:alpha val="60000"/>
                  </a:srgbClr>
                </a:solidFill>
                <a:latin typeface="Century"/>
              </a:rPr>
              <a:t>scorto</a:t>
            </a:r>
            <a:r>
              <a:rPr lang="en-US" sz="2400" dirty="0">
                <a:solidFill>
                  <a:srgbClr val="243141">
                    <a:alpha val="60000"/>
                  </a:srgbClr>
                </a:solidFill>
                <a:latin typeface="Century"/>
              </a:rPr>
              <a:t> le </a:t>
            </a:r>
            <a:r>
              <a:rPr lang="en-US" sz="2400" dirty="0" err="1">
                <a:solidFill>
                  <a:srgbClr val="243141">
                    <a:alpha val="60000"/>
                  </a:srgbClr>
                </a:solidFill>
                <a:latin typeface="Century"/>
              </a:rPr>
              <a:t>meravigliose</a:t>
            </a:r>
            <a:r>
              <a:rPr lang="en-US" sz="2400" dirty="0">
                <a:solidFill>
                  <a:srgbClr val="243141">
                    <a:alpha val="60000"/>
                  </a:srgbClr>
                </a:solidFill>
                <a:latin typeface="Century"/>
              </a:rPr>
              <a:t> </a:t>
            </a:r>
            <a:r>
              <a:rPr lang="en-US" sz="2400" dirty="0" err="1" smtClean="0">
                <a:solidFill>
                  <a:srgbClr val="243141">
                    <a:alpha val="60000"/>
                  </a:srgbClr>
                </a:solidFill>
                <a:latin typeface="Century"/>
              </a:rPr>
              <a:t>cime</a:t>
            </a:r>
            <a:r>
              <a:rPr lang="en-US" sz="2400" dirty="0" smtClean="0">
                <a:solidFill>
                  <a:srgbClr val="243141">
                    <a:alpha val="60000"/>
                  </a:srgbClr>
                </a:solidFill>
                <a:latin typeface="Century"/>
              </a:rPr>
              <a:t> </a:t>
            </a:r>
            <a:r>
              <a:rPr lang="en-US" sz="2400" dirty="0" err="1">
                <a:solidFill>
                  <a:srgbClr val="243141">
                    <a:alpha val="60000"/>
                  </a:srgbClr>
                </a:solidFill>
                <a:latin typeface="Century"/>
              </a:rPr>
              <a:t>innevate</a:t>
            </a:r>
            <a:r>
              <a:rPr lang="en-US" sz="2400" dirty="0">
                <a:solidFill>
                  <a:srgbClr val="243141">
                    <a:alpha val="60000"/>
                  </a:srgbClr>
                </a:solidFill>
                <a:latin typeface="Century"/>
              </a:rPr>
              <a:t> </a:t>
            </a:r>
            <a:r>
              <a:rPr lang="en-US" sz="2400" dirty="0" err="1">
                <a:solidFill>
                  <a:srgbClr val="243141">
                    <a:alpha val="60000"/>
                  </a:srgbClr>
                </a:solidFill>
                <a:latin typeface="Century"/>
              </a:rPr>
              <a:t>che</a:t>
            </a:r>
            <a:r>
              <a:rPr lang="en-US" sz="2400" dirty="0">
                <a:solidFill>
                  <a:srgbClr val="243141">
                    <a:alpha val="60000"/>
                  </a:srgbClr>
                </a:solidFill>
                <a:latin typeface="Century"/>
              </a:rPr>
              <a:t> </a:t>
            </a:r>
            <a:r>
              <a:rPr lang="en-US" sz="2400" dirty="0" err="1">
                <a:solidFill>
                  <a:srgbClr val="243141">
                    <a:alpha val="60000"/>
                  </a:srgbClr>
                </a:solidFill>
                <a:latin typeface="Century"/>
              </a:rPr>
              <a:t>hanno</a:t>
            </a:r>
            <a:r>
              <a:rPr lang="en-US" sz="2400" dirty="0">
                <a:solidFill>
                  <a:srgbClr val="243141">
                    <a:alpha val="60000"/>
                  </a:srgbClr>
                </a:solidFill>
                <a:latin typeface="Century"/>
              </a:rPr>
              <a:t> </a:t>
            </a:r>
            <a:r>
              <a:rPr lang="en-US" sz="2400" dirty="0" err="1">
                <a:solidFill>
                  <a:srgbClr val="243141">
                    <a:alpha val="60000"/>
                  </a:srgbClr>
                </a:solidFill>
                <a:latin typeface="Century"/>
              </a:rPr>
              <a:t>attirato</a:t>
            </a:r>
            <a:r>
              <a:rPr lang="en-US" sz="2400" dirty="0">
                <a:solidFill>
                  <a:srgbClr val="243141">
                    <a:alpha val="60000"/>
                  </a:srgbClr>
                </a:solidFill>
                <a:latin typeface="Century"/>
              </a:rPr>
              <a:t> la nostra </a:t>
            </a:r>
            <a:r>
              <a:rPr lang="en-US" sz="2400" dirty="0" err="1">
                <a:solidFill>
                  <a:srgbClr val="243141">
                    <a:alpha val="60000"/>
                  </a:srgbClr>
                </a:solidFill>
                <a:latin typeface="Century"/>
              </a:rPr>
              <a:t>attenzione</a:t>
            </a:r>
            <a:r>
              <a:rPr lang="en-US" sz="2400" dirty="0">
                <a:solidFill>
                  <a:srgbClr val="243141">
                    <a:alpha val="60000"/>
                  </a:srgbClr>
                </a:solidFill>
                <a:latin typeface="Century"/>
              </a:rPr>
              <a:t>.</a:t>
            </a:r>
          </a:p>
        </p:txBody>
      </p:sp>
      <p:pic>
        <p:nvPicPr>
          <p:cNvPr id="4" name="Immagine 4" descr="Immagine che contiene neve, cielo, aria aperta, montagna&#10;&#10;Descrizione generata automaticamente">
            <a:extLst>
              <a:ext uri="{FF2B5EF4-FFF2-40B4-BE49-F238E27FC236}">
                <a16:creationId xmlns:a16="http://schemas.microsoft.com/office/drawing/2014/main" id="{1F0CF3AD-BF93-443D-E544-4E0C610F0D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01" r="11499" b="1"/>
          <a:stretch/>
        </p:blipFill>
        <p:spPr>
          <a:xfrm>
            <a:off x="6096000" y="488577"/>
            <a:ext cx="5606425" cy="588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3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54033B1-E02F-E5DA-51F5-7687D927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765" y="-5391"/>
            <a:ext cx="4581525" cy="2076450"/>
          </a:xfrm>
        </p:spPr>
        <p:txBody>
          <a:bodyPr anchor="b">
            <a:normAutofit/>
          </a:bodyPr>
          <a:lstStyle/>
          <a:p>
            <a:r>
              <a:rPr lang="it-IT" sz="4400">
                <a:solidFill>
                  <a:srgbClr val="81AB94">
                    <a:alpha val="70000"/>
                  </a:srgbClr>
                </a:solidFill>
                <a:latin typeface="Comic Sans MS"/>
                <a:cs typeface="Angsana New"/>
              </a:rPr>
              <a:t>La prima pista</a:t>
            </a:r>
            <a:endParaRPr lang="it-IT" sz="4400">
              <a:solidFill>
                <a:srgbClr val="81AB94">
                  <a:alpha val="70000"/>
                </a:srgbClr>
              </a:solidFill>
              <a:latin typeface="Comic Sans M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F65111-2463-939B-A41B-35857E7FB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105" y="2356988"/>
            <a:ext cx="4581526" cy="29860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00" indent="0">
              <a:buNone/>
            </a:pP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In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questa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 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immagine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viene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raffigurata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una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delle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 prime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piste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 dove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abbiamo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cominciato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 a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prendere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confidenza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 con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gli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 sci.</a:t>
            </a:r>
          </a:p>
        </p:txBody>
      </p:sp>
      <p:pic>
        <p:nvPicPr>
          <p:cNvPr id="4" name="Immagine 4" descr="Immagine che contiene aria aperta, neve, cielo, albero&#10;&#10;Descrizione generata automaticamente">
            <a:extLst>
              <a:ext uri="{FF2B5EF4-FFF2-40B4-BE49-F238E27FC236}">
                <a16:creationId xmlns:a16="http://schemas.microsoft.com/office/drawing/2014/main" id="{0518614F-A42C-7153-A91C-767C8ACAC6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329"/>
          <a:stretch/>
        </p:blipFill>
        <p:spPr>
          <a:xfrm>
            <a:off x="6096000" y="488577"/>
            <a:ext cx="5606425" cy="588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7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78D7905-25AB-F273-3B1F-6DED9A93A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105" y="-221051"/>
            <a:ext cx="4581525" cy="2076450"/>
          </a:xfrm>
        </p:spPr>
        <p:txBody>
          <a:bodyPr anchor="b">
            <a:normAutofit/>
          </a:bodyPr>
          <a:lstStyle/>
          <a:p>
            <a:r>
              <a:rPr lang="it-IT" sz="4400" dirty="0">
                <a:solidFill>
                  <a:srgbClr val="81AB94">
                    <a:alpha val="70000"/>
                  </a:srgbClr>
                </a:solidFill>
                <a:latin typeface="Comic Sans MS"/>
                <a:cs typeface="Angsana New"/>
              </a:rPr>
              <a:t>Ski pass</a:t>
            </a:r>
            <a:endParaRPr lang="it-IT" sz="4400" dirty="0">
              <a:solidFill>
                <a:srgbClr val="81AB94">
                  <a:alpha val="70000"/>
                </a:srgbClr>
              </a:solidFill>
              <a:latin typeface="Comic Sans M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31866E1-6613-6B39-F453-0F3817823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267" y="1935551"/>
            <a:ext cx="4369068" cy="390080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28600" indent="0">
              <a:buNone/>
            </a:pPr>
            <a:r>
              <a:rPr lang="en-US" sz="2400" dirty="0">
                <a:solidFill>
                  <a:srgbClr val="243141">
                    <a:alpha val="60000"/>
                  </a:srgbClr>
                </a:solidFill>
                <a:latin typeface="Century"/>
              </a:rPr>
              <a:t>Quando </a:t>
            </a:r>
            <a:r>
              <a:rPr lang="en-US" sz="2400" dirty="0" err="1">
                <a:solidFill>
                  <a:srgbClr val="243141">
                    <a:alpha val="60000"/>
                  </a:srgbClr>
                </a:solidFill>
                <a:latin typeface="Century"/>
              </a:rPr>
              <a:t>siamo</a:t>
            </a:r>
            <a:r>
              <a:rPr lang="en-US" sz="2400" dirty="0">
                <a:solidFill>
                  <a:srgbClr val="243141">
                    <a:alpha val="60000"/>
                  </a:srgbClr>
                </a:solidFill>
                <a:latin typeface="Century"/>
              </a:rPr>
              <a:t> </a:t>
            </a:r>
            <a:r>
              <a:rPr lang="en-US" sz="2400" dirty="0" err="1">
                <a:solidFill>
                  <a:srgbClr val="243141">
                    <a:alpha val="60000"/>
                  </a:srgbClr>
                </a:solidFill>
                <a:latin typeface="Century"/>
              </a:rPr>
              <a:t>arrivati</a:t>
            </a:r>
            <a:r>
              <a:rPr lang="en-US" sz="2400" dirty="0">
                <a:solidFill>
                  <a:srgbClr val="243141">
                    <a:alpha val="60000"/>
                  </a:srgbClr>
                </a:solidFill>
                <a:latin typeface="Century"/>
              </a:rPr>
              <a:t> </a:t>
            </a:r>
            <a:r>
              <a:rPr lang="en-US" sz="2400" dirty="0" err="1">
                <a:solidFill>
                  <a:srgbClr val="243141">
                    <a:alpha val="60000"/>
                  </a:srgbClr>
                </a:solidFill>
                <a:latin typeface="Century"/>
              </a:rPr>
              <a:t>all'entrata</a:t>
            </a:r>
            <a:r>
              <a:rPr lang="en-US" dirty="0">
                <a:solidFill>
                  <a:srgbClr val="243141">
                    <a:alpha val="60000"/>
                  </a:srgbClr>
                </a:solidFill>
                <a:latin typeface="Century"/>
              </a:rPr>
              <a:t> </a:t>
            </a:r>
            <a:r>
              <a:rPr lang="en-US" sz="2400" dirty="0" err="1">
                <a:solidFill>
                  <a:srgbClr val="243141">
                    <a:alpha val="60000"/>
                  </a:srgbClr>
                </a:solidFill>
                <a:latin typeface="Century"/>
              </a:rPr>
              <a:t>dell'hotel</a:t>
            </a:r>
            <a:r>
              <a:rPr lang="en-US" sz="2400" dirty="0">
                <a:solidFill>
                  <a:srgbClr val="243141">
                    <a:alpha val="60000"/>
                  </a:srgbClr>
                </a:solidFill>
                <a:latin typeface="Century"/>
              </a:rPr>
              <a:t> la </a:t>
            </a:r>
            <a:r>
              <a:rPr lang="en-US" sz="2400" dirty="0" err="1">
                <a:solidFill>
                  <a:srgbClr val="243141">
                    <a:alpha val="60000"/>
                  </a:srgbClr>
                </a:solidFill>
                <a:latin typeface="Century"/>
              </a:rPr>
              <a:t>professoressa</a:t>
            </a:r>
            <a:r>
              <a:rPr lang="en-US" sz="2400" dirty="0">
                <a:solidFill>
                  <a:srgbClr val="243141">
                    <a:alpha val="60000"/>
                  </a:srgbClr>
                </a:solidFill>
                <a:latin typeface="Century"/>
              </a:rPr>
              <a:t> Montesi ci ha </a:t>
            </a:r>
            <a:r>
              <a:rPr lang="en-US" sz="2400" dirty="0" err="1">
                <a:solidFill>
                  <a:srgbClr val="243141">
                    <a:alpha val="60000"/>
                  </a:srgbClr>
                </a:solidFill>
                <a:latin typeface="Century"/>
              </a:rPr>
              <a:t>distribuito</a:t>
            </a:r>
            <a:r>
              <a:rPr lang="en-US" sz="2400" dirty="0">
                <a:solidFill>
                  <a:srgbClr val="243141">
                    <a:alpha val="60000"/>
                  </a:srgbClr>
                </a:solidFill>
                <a:latin typeface="Century"/>
              </a:rPr>
              <a:t> </a:t>
            </a:r>
            <a:r>
              <a:rPr lang="en-US" sz="2400" dirty="0" err="1">
                <a:solidFill>
                  <a:srgbClr val="243141">
                    <a:alpha val="60000"/>
                  </a:srgbClr>
                </a:solidFill>
                <a:latin typeface="Century"/>
              </a:rPr>
              <a:t>gli</a:t>
            </a:r>
            <a:r>
              <a:rPr lang="en-US" sz="2400" dirty="0">
                <a:solidFill>
                  <a:srgbClr val="243141">
                    <a:alpha val="60000"/>
                  </a:srgbClr>
                </a:solidFill>
                <a:latin typeface="Century"/>
              </a:rPr>
              <a:t> ski pass, da </a:t>
            </a:r>
            <a:r>
              <a:rPr lang="en-US" sz="2400" dirty="0" err="1">
                <a:solidFill>
                  <a:srgbClr val="243141">
                    <a:alpha val="60000"/>
                  </a:srgbClr>
                </a:solidFill>
                <a:latin typeface="Century"/>
              </a:rPr>
              <a:t>utilizzare</a:t>
            </a:r>
            <a:r>
              <a:rPr lang="en-US" sz="2400" dirty="0">
                <a:solidFill>
                  <a:srgbClr val="243141">
                    <a:alpha val="60000"/>
                  </a:srgbClr>
                </a:solidFill>
                <a:latin typeface="Century"/>
              </a:rPr>
              <a:t> per il passaggio </a:t>
            </a:r>
            <a:r>
              <a:rPr lang="en-US" sz="2400" dirty="0" err="1">
                <a:solidFill>
                  <a:srgbClr val="243141">
                    <a:alpha val="60000"/>
                  </a:srgbClr>
                </a:solidFill>
                <a:latin typeface="Century"/>
              </a:rPr>
              <a:t>tra</a:t>
            </a:r>
            <a:r>
              <a:rPr lang="en-US" sz="2400" dirty="0">
                <a:solidFill>
                  <a:srgbClr val="243141">
                    <a:alpha val="60000"/>
                  </a:srgbClr>
                </a:solidFill>
                <a:latin typeface="Century"/>
              </a:rPr>
              <a:t>  le </a:t>
            </a:r>
            <a:r>
              <a:rPr lang="en-US" sz="2400" dirty="0" err="1">
                <a:solidFill>
                  <a:srgbClr val="243141">
                    <a:alpha val="60000"/>
                  </a:srgbClr>
                </a:solidFill>
                <a:latin typeface="Century"/>
              </a:rPr>
              <a:t>varie</a:t>
            </a:r>
            <a:r>
              <a:rPr lang="en-US" sz="2400" dirty="0">
                <a:solidFill>
                  <a:srgbClr val="243141">
                    <a:alpha val="60000"/>
                  </a:srgbClr>
                </a:solidFill>
                <a:latin typeface="Century"/>
              </a:rPr>
              <a:t> </a:t>
            </a:r>
            <a:r>
              <a:rPr lang="en-US" sz="2400" dirty="0" err="1">
                <a:solidFill>
                  <a:srgbClr val="243141">
                    <a:alpha val="60000"/>
                  </a:srgbClr>
                </a:solidFill>
                <a:latin typeface="Century"/>
              </a:rPr>
              <a:t>piste</a:t>
            </a:r>
            <a:r>
              <a:rPr lang="en-US" sz="2400" dirty="0">
                <a:solidFill>
                  <a:srgbClr val="243141">
                    <a:alpha val="60000"/>
                  </a:srgbClr>
                </a:solidFill>
                <a:latin typeface="Century"/>
              </a:rPr>
              <a:t>.</a:t>
            </a:r>
            <a:endParaRPr lang="it-IT" sz="2400" dirty="0">
              <a:solidFill>
                <a:srgbClr val="243141">
                  <a:alpha val="70000"/>
                </a:srgbClr>
              </a:solidFill>
              <a:latin typeface="Century"/>
            </a:endParaRPr>
          </a:p>
        </p:txBody>
      </p:sp>
      <p:pic>
        <p:nvPicPr>
          <p:cNvPr id="4" name="Immagine 4" descr="Immagine che contiene testo, persona, interno, mano&#10;&#10;Descrizione generata automaticamente">
            <a:extLst>
              <a:ext uri="{FF2B5EF4-FFF2-40B4-BE49-F238E27FC236}">
                <a16:creationId xmlns:a16="http://schemas.microsoft.com/office/drawing/2014/main" id="{1129BDC5-3747-63EB-26FE-3EE765100F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24" r="14177" b="1"/>
          <a:stretch/>
        </p:blipFill>
        <p:spPr>
          <a:xfrm>
            <a:off x="6096000" y="488577"/>
            <a:ext cx="5606425" cy="588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6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C9E0D36-1081-5A88-E896-8A4E6BF9F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57251"/>
            <a:ext cx="4581525" cy="2076450"/>
          </a:xfrm>
        </p:spPr>
        <p:txBody>
          <a:bodyPr anchor="b">
            <a:normAutofit fontScale="90000"/>
          </a:bodyPr>
          <a:lstStyle/>
          <a:p>
            <a:r>
              <a:rPr lang="it-IT" sz="4400" dirty="0">
                <a:solidFill>
                  <a:srgbClr val="81AB94">
                    <a:alpha val="70000"/>
                  </a:srgbClr>
                </a:solidFill>
                <a:latin typeface="Comic Sans MS"/>
                <a:cs typeface="Angsana New"/>
              </a:rPr>
              <a:t>Le pause durante le lezioni</a:t>
            </a:r>
            <a:r>
              <a:rPr lang="it-IT" sz="4400" dirty="0">
                <a:latin typeface="Comic Sans MS"/>
                <a:cs typeface="Angsana New"/>
              </a:rPr>
              <a:t/>
            </a:r>
            <a:br>
              <a:rPr lang="it-IT" sz="4400" dirty="0">
                <a:latin typeface="Comic Sans MS"/>
                <a:cs typeface="Angsana New"/>
              </a:rPr>
            </a:br>
            <a:endParaRPr lang="it-IT" sz="4400" dirty="0">
              <a:solidFill>
                <a:srgbClr val="81AB94">
                  <a:alpha val="70000"/>
                </a:srgbClr>
              </a:solidFill>
              <a:latin typeface="Comic Sans MS"/>
              <a:cs typeface="Angsana New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588B687-55A7-6749-6986-CB957FBD4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41" y="2407534"/>
            <a:ext cx="5398373" cy="384279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28600" indent="0">
              <a:buNone/>
            </a:pPr>
            <a:r>
              <a:rPr lang="en-US" dirty="0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 </a:t>
            </a:r>
            <a:r>
              <a:rPr lang="en-US" sz="2400" dirty="0" err="1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Abbiamo</a:t>
            </a:r>
            <a:r>
              <a:rPr lang="en-US" sz="2400" dirty="0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 </a:t>
            </a:r>
            <a:r>
              <a:rPr lang="en-US" sz="2400" dirty="0" err="1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affrontato</a:t>
            </a:r>
            <a:r>
              <a:rPr lang="en-US" sz="2400" dirty="0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 </a:t>
            </a:r>
            <a:r>
              <a:rPr lang="en-US" sz="2400" dirty="0" err="1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numerose</a:t>
            </a:r>
            <a:r>
              <a:rPr lang="en-US" sz="2400" dirty="0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piste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 </a:t>
            </a:r>
            <a:r>
              <a:rPr lang="en-US" sz="2400" dirty="0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 e </a:t>
            </a:r>
            <a:r>
              <a:rPr lang="en-US" sz="2400" dirty="0" err="1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abbiamo</a:t>
            </a:r>
            <a:r>
              <a:rPr lang="en-US" sz="2400" dirty="0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 </a:t>
            </a:r>
            <a:r>
              <a:rPr lang="en-US" sz="2400" dirty="0" err="1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fatto</a:t>
            </a:r>
            <a:r>
              <a:rPr lang="en-US" sz="2400" dirty="0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 </a:t>
            </a:r>
            <a:r>
              <a:rPr lang="en-US" sz="2400" dirty="0" err="1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anche</a:t>
            </a:r>
            <a:r>
              <a:rPr lang="en-US" sz="2400" dirty="0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  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diverse pause per </a:t>
            </a:r>
            <a:r>
              <a:rPr lang="en-US" sz="2400" dirty="0" err="1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riposarci</a:t>
            </a:r>
            <a:r>
              <a:rPr lang="en-US" sz="2400" dirty="0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. Durante  </a:t>
            </a:r>
            <a:r>
              <a:rPr lang="en-US" sz="2400" dirty="0" err="1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i</a:t>
            </a:r>
            <a:r>
              <a:rPr lang="en-US" sz="2400" dirty="0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 </a:t>
            </a:r>
            <a:r>
              <a:rPr lang="en-US" sz="2400" dirty="0" err="1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momenti</a:t>
            </a:r>
            <a:r>
              <a:rPr lang="en-US" sz="2400" dirty="0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 di </a:t>
            </a:r>
            <a:r>
              <a:rPr lang="en-US" sz="2400" dirty="0" err="1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riposo</a:t>
            </a:r>
            <a:r>
              <a:rPr lang="en-US" sz="2400" dirty="0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 </a:t>
            </a:r>
            <a:r>
              <a:rPr lang="en-US" sz="2400" dirty="0" err="1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i</a:t>
            </a:r>
            <a:r>
              <a:rPr lang="en-US" sz="2400" dirty="0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 </a:t>
            </a:r>
            <a:r>
              <a:rPr lang="en-US" sz="2400" dirty="0" err="1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maestri</a:t>
            </a:r>
            <a:r>
              <a:rPr lang="en-US" sz="2400" dirty="0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 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di sci ci </a:t>
            </a:r>
            <a:r>
              <a:rPr lang="en-US" sz="2400" dirty="0" err="1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hanno</a:t>
            </a:r>
            <a:r>
              <a:rPr lang="en-US" sz="2400" dirty="0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 </a:t>
            </a:r>
            <a:r>
              <a:rPr lang="en-US" sz="2400" dirty="0" err="1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fornito</a:t>
            </a:r>
            <a:r>
              <a:rPr lang="en-US" sz="2400" dirty="0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 </a:t>
            </a:r>
            <a:r>
              <a:rPr lang="en-US" sz="2400" dirty="0" err="1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delle</a:t>
            </a:r>
            <a:r>
              <a:rPr lang="en-US" sz="2400" dirty="0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 </a:t>
            </a:r>
            <a:r>
              <a:rPr lang="en-US" sz="2400" dirty="0" err="1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informazioni</a:t>
            </a:r>
            <a:r>
              <a:rPr lang="en-US" sz="2400" dirty="0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 </a:t>
            </a:r>
            <a:r>
              <a:rPr lang="en-US" sz="2400" dirty="0" err="1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sul</a:t>
            </a:r>
            <a:r>
              <a:rPr lang="en-US" sz="2400" dirty="0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paesaggio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circostante</a:t>
            </a:r>
            <a:r>
              <a:rPr lang="en-US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.</a:t>
            </a:r>
          </a:p>
        </p:txBody>
      </p:sp>
      <p:pic>
        <p:nvPicPr>
          <p:cNvPr id="4" name="Immagine 4" descr="Immagine che contiene neve, aria aperta, cielo, montagna&#10;&#10;Descrizione generata automaticamente">
            <a:extLst>
              <a:ext uri="{FF2B5EF4-FFF2-40B4-BE49-F238E27FC236}">
                <a16:creationId xmlns:a16="http://schemas.microsoft.com/office/drawing/2014/main" id="{511A1B81-E138-132D-D818-2E46BD36C1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71" r="18429" b="1"/>
          <a:stretch/>
        </p:blipFill>
        <p:spPr>
          <a:xfrm>
            <a:off x="6096000" y="488577"/>
            <a:ext cx="5606425" cy="588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0016407-AD7A-3695-FE29-B82FCA18A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91" y="-350447"/>
            <a:ext cx="4581525" cy="2076450"/>
          </a:xfrm>
        </p:spPr>
        <p:txBody>
          <a:bodyPr anchor="b">
            <a:normAutofit/>
          </a:bodyPr>
          <a:lstStyle/>
          <a:p>
            <a:r>
              <a:rPr lang="it-IT" sz="4400">
                <a:solidFill>
                  <a:srgbClr val="81AB94">
                    <a:alpha val="70000"/>
                  </a:srgbClr>
                </a:solidFill>
                <a:latin typeface="Comic Sans MS"/>
                <a:cs typeface="Angsana New"/>
              </a:rPr>
              <a:t>Tra le nuvole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08807A-0C5C-EB76-FB3C-F16F34809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" y="1710008"/>
            <a:ext cx="6551222" cy="465386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L'ultimo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giorno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 il sole non era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dei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nostri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perciò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abbiamo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dovuto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sciare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 "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attraverso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 le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nuvole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".</a:t>
            </a:r>
          </a:p>
          <a:p>
            <a:pPr>
              <a:buClr>
                <a:srgbClr val="E5EAF0"/>
              </a:buClr>
            </a:pPr>
            <a:r>
              <a:rPr lang="en-US" sz="2400" dirty="0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Il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gruppo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avanzato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 </a:t>
            </a:r>
            <a:r>
              <a:rPr lang="en-US" sz="2400" dirty="0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 ha </a:t>
            </a:r>
            <a:r>
              <a:rPr lang="en-US" sz="2400" dirty="0" err="1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percorso</a:t>
            </a:r>
            <a:r>
              <a:rPr lang="en-US" sz="2400" dirty="0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, con la </a:t>
            </a:r>
            <a:r>
              <a:rPr lang="en-US" sz="2400" dirty="0" err="1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nebbia</a:t>
            </a:r>
            <a:r>
              <a:rPr lang="en-US" sz="2400" dirty="0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 </a:t>
            </a:r>
            <a:r>
              <a:rPr lang="en-US" sz="2400" dirty="0" err="1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d’intralcio</a:t>
            </a:r>
            <a:r>
              <a:rPr lang="en-US" sz="2400" dirty="0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, 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la </a:t>
            </a:r>
            <a:r>
              <a:rPr lang="en-US" sz="2400" dirty="0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 “</a:t>
            </a:r>
            <a:r>
              <a:rPr lang="en-US" sz="2400" dirty="0" err="1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Pista</a:t>
            </a:r>
            <a:r>
              <a:rPr lang="en-US" sz="2400" dirty="0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 Little </a:t>
            </a:r>
            <a:r>
              <a:rPr lang="en-US" sz="2400" dirty="0" err="1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Grizly</a:t>
            </a:r>
            <a:r>
              <a:rPr lang="en-US" sz="2400" dirty="0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”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una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tra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 le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piste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più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pericolose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 </a:t>
            </a:r>
            <a:r>
              <a:rPr lang="en-US" sz="2400" dirty="0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. </a:t>
            </a:r>
          </a:p>
          <a:p>
            <a:pPr>
              <a:buClr>
                <a:srgbClr val="E5EAF0"/>
              </a:buClr>
            </a:pPr>
            <a:r>
              <a:rPr lang="en-US" sz="2400" dirty="0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È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stato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 molto </a:t>
            </a:r>
            <a:r>
              <a:rPr lang="en-US" sz="2400" dirty="0" err="1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pauroso</a:t>
            </a:r>
            <a:r>
              <a:rPr lang="en-US" sz="2400" dirty="0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, 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ma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divertente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allo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stesso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 tempo!!!</a:t>
            </a:r>
          </a:p>
        </p:txBody>
      </p:sp>
      <p:pic>
        <p:nvPicPr>
          <p:cNvPr id="4" name="Immagine 4" descr="Immagine che contiene neve, aria aperta, cielo, sciare&#10;&#10;Descrizione generata automaticamente">
            <a:extLst>
              <a:ext uri="{FF2B5EF4-FFF2-40B4-BE49-F238E27FC236}">
                <a16:creationId xmlns:a16="http://schemas.microsoft.com/office/drawing/2014/main" id="{F4D6D651-46FF-2C47-63F3-E4F5DD029A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329"/>
          <a:stretch/>
        </p:blipFill>
        <p:spPr>
          <a:xfrm>
            <a:off x="6877792" y="518264"/>
            <a:ext cx="4884010" cy="583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3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6572831-7B45-DB72-6136-7491A7ED1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459" y="-370292"/>
            <a:ext cx="4581525" cy="2076450"/>
          </a:xfrm>
        </p:spPr>
        <p:txBody>
          <a:bodyPr anchor="b">
            <a:normAutofit/>
          </a:bodyPr>
          <a:lstStyle/>
          <a:p>
            <a:r>
              <a:rPr lang="it-IT" sz="4400" dirty="0">
                <a:solidFill>
                  <a:srgbClr val="81AB94">
                    <a:alpha val="70000"/>
                  </a:srgbClr>
                </a:solidFill>
                <a:latin typeface="Comic Sans MS"/>
                <a:cs typeface="Angsana New"/>
              </a:rPr>
              <a:t>La discoteca</a:t>
            </a:r>
            <a:endParaRPr lang="it-IT" sz="4400" dirty="0">
              <a:solidFill>
                <a:srgbClr val="81AB94">
                  <a:alpha val="70000"/>
                </a:srgbClr>
              </a:solidFill>
              <a:latin typeface="Comic Sans M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60033F7-008B-4ED4-32AC-75100A08E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889" y="1706224"/>
            <a:ext cx="5282280" cy="364471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28600" indent="0">
              <a:buNone/>
            </a:pP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Ci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siamo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divertiti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tantissimo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 a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cantare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 e a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ballare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insieme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 </a:t>
            </a:r>
            <a:r>
              <a:rPr lang="en-US" sz="2400" dirty="0" err="1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ai</a:t>
            </a:r>
            <a:r>
              <a:rPr lang="en-US" sz="2400" dirty="0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 </a:t>
            </a:r>
            <a:r>
              <a:rPr lang="en-US" sz="2400" dirty="0" err="1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nostri</a:t>
            </a:r>
            <a:r>
              <a:rPr lang="en-US" sz="2400" dirty="0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compagni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 e </a:t>
            </a:r>
            <a:r>
              <a:rPr lang="en-US" sz="2400" dirty="0" err="1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alle</a:t>
            </a:r>
            <a:r>
              <a:rPr lang="en-US" sz="2400" dirty="0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p</a:t>
            </a:r>
            <a:r>
              <a:rPr lang="en-US" sz="2400" dirty="0" err="1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rofessoresse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.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Abbiamo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cantato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 </a:t>
            </a:r>
            <a:r>
              <a:rPr lang="en-US" sz="2400" dirty="0" err="1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moltissimo</a:t>
            </a:r>
            <a:r>
              <a:rPr lang="en-US" sz="2400" dirty="0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,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molti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 di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noi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 </a:t>
            </a:r>
            <a:r>
              <a:rPr lang="en-US" sz="2400" dirty="0" err="1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sono</a:t>
            </a:r>
            <a:r>
              <a:rPr lang="en-US" sz="2400" dirty="0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 </a:t>
            </a:r>
            <a:r>
              <a:rPr lang="en-US" sz="2400" dirty="0" err="1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ritornati</a:t>
            </a:r>
            <a:r>
              <a:rPr lang="en-US" sz="2400" dirty="0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nelle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  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latin typeface="Century"/>
              </a:rPr>
              <a:t>camere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 </a:t>
            </a:r>
            <a:r>
              <a:rPr lang="en-US" sz="2400" dirty="0" err="1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senza</a:t>
            </a:r>
            <a:r>
              <a:rPr lang="en-US" sz="2400" dirty="0" smtClean="0">
                <a:solidFill>
                  <a:schemeClr val="tx2">
                    <a:alpha val="60000"/>
                  </a:schemeClr>
                </a:solidFill>
                <a:latin typeface="Century"/>
              </a:rPr>
              <a:t> 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entury"/>
              </a:rPr>
              <a:t>voce.</a:t>
            </a:r>
            <a:endParaRPr lang="it-IT" sz="2400" dirty="0">
              <a:solidFill>
                <a:schemeClr val="tx2">
                  <a:alpha val="60000"/>
                </a:schemeClr>
              </a:solidFill>
            </a:endParaRPr>
          </a:p>
        </p:txBody>
      </p:sp>
      <p:pic>
        <p:nvPicPr>
          <p:cNvPr id="4" name="Immagine 4" descr="Immagine che contiene sfocatura, sfuocato&#10;&#10;Descrizione generata automaticamente">
            <a:extLst>
              <a:ext uri="{FF2B5EF4-FFF2-40B4-BE49-F238E27FC236}">
                <a16:creationId xmlns:a16="http://schemas.microsoft.com/office/drawing/2014/main" id="{3DF1B68B-7E59-CCDB-4FAE-B96F1DA7A9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16" r="-192" b="19971"/>
          <a:stretch/>
        </p:blipFill>
        <p:spPr>
          <a:xfrm>
            <a:off x="7163591" y="497049"/>
            <a:ext cx="4521736" cy="585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47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minousVTI">
  <a:themeElements>
    <a:clrScheme name="AnalogousFromLightSeedRightStep">
      <a:dk1>
        <a:srgbClr val="000000"/>
      </a:dk1>
      <a:lt1>
        <a:srgbClr val="FFFFFF"/>
      </a:lt1>
      <a:dk2>
        <a:srgbClr val="243141"/>
      </a:dk2>
      <a:lt2>
        <a:srgbClr val="E2E3E8"/>
      </a:lt2>
      <a:accent1>
        <a:srgbClr val="AAA180"/>
      </a:accent1>
      <a:accent2>
        <a:srgbClr val="9CA671"/>
      </a:accent2>
      <a:accent3>
        <a:srgbClr val="8FA87F"/>
      </a:accent3>
      <a:accent4>
        <a:srgbClr val="76AD78"/>
      </a:accent4>
      <a:accent5>
        <a:srgbClr val="81AB94"/>
      </a:accent5>
      <a:accent6>
        <a:srgbClr val="74AAA2"/>
      </a:accent6>
      <a:hlink>
        <a:srgbClr val="6978AE"/>
      </a:hlink>
      <a:folHlink>
        <a:srgbClr val="7F7F7F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135</Words>
  <Application>Microsoft Office PowerPoint</Application>
  <PresentationFormat>Widescreen</PresentationFormat>
  <Paragraphs>22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22" baseType="lpstr">
      <vt:lpstr>MS PGothic</vt:lpstr>
      <vt:lpstr>Angsana New</vt:lpstr>
      <vt:lpstr>Arial</vt:lpstr>
      <vt:lpstr>Arial Black</vt:lpstr>
      <vt:lpstr>Avenir Next LT Pro</vt:lpstr>
      <vt:lpstr>Calibri</vt:lpstr>
      <vt:lpstr>Century</vt:lpstr>
      <vt:lpstr>Comic Sans MS</vt:lpstr>
      <vt:lpstr>Sabon Next LT</vt:lpstr>
      <vt:lpstr>Wingdings</vt:lpstr>
      <vt:lpstr>LuminousVTI</vt:lpstr>
      <vt:lpstr>PROGETTO ֕QUANDO LA NEVE FA SCUOLA֕ MARILLEVA 20/24 MARZO 2023 CLASSE II B  </vt:lpstr>
      <vt:lpstr>La prima neve</vt:lpstr>
      <vt:lpstr>La cabinovia</vt:lpstr>
      <vt:lpstr>Le meravigliose vette</vt:lpstr>
      <vt:lpstr>La prima pista</vt:lpstr>
      <vt:lpstr>Ski pass</vt:lpstr>
      <vt:lpstr>Le pause durante le lezioni </vt:lpstr>
      <vt:lpstr>Tra le nuvole</vt:lpstr>
      <vt:lpstr>La discoteca</vt:lpstr>
      <vt:lpstr>Il ritorno a casa.</vt:lpstr>
      <vt:lpstr>   GRAZIE PER L’ATTENZIONE!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Silvia</dc:creator>
  <cp:lastModifiedBy>Prof. Silvia Tieri</cp:lastModifiedBy>
  <cp:revision>462</cp:revision>
  <dcterms:created xsi:type="dcterms:W3CDTF">2023-05-14T16:03:50Z</dcterms:created>
  <dcterms:modified xsi:type="dcterms:W3CDTF">2023-06-13T16:11:54Z</dcterms:modified>
</cp:coreProperties>
</file>