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media/media4.wav" ContentType="audio/x-wav"/>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65"/>
  </p:notesMasterIdLst>
  <p:sldIdLst>
    <p:sldId id="326" r:id="rId4"/>
    <p:sldId id="357" r:id="rId5"/>
    <p:sldId id="256" r:id="rId6"/>
    <p:sldId id="348" r:id="rId7"/>
    <p:sldId id="269" r:id="rId8"/>
    <p:sldId id="263" r:id="rId9"/>
    <p:sldId id="266" r:id="rId10"/>
    <p:sldId id="261" r:id="rId11"/>
    <p:sldId id="264" r:id="rId12"/>
    <p:sldId id="265" r:id="rId13"/>
    <p:sldId id="267" r:id="rId14"/>
    <p:sldId id="259" r:id="rId15"/>
    <p:sldId id="268" r:id="rId16"/>
    <p:sldId id="281" r:id="rId17"/>
    <p:sldId id="319" r:id="rId18"/>
    <p:sldId id="320" r:id="rId19"/>
    <p:sldId id="321" r:id="rId20"/>
    <p:sldId id="322" r:id="rId21"/>
    <p:sldId id="274" r:id="rId22"/>
    <p:sldId id="275" r:id="rId23"/>
    <p:sldId id="323" r:id="rId24"/>
    <p:sldId id="279" r:id="rId25"/>
    <p:sldId id="278" r:id="rId26"/>
    <p:sldId id="280" r:id="rId27"/>
    <p:sldId id="302" r:id="rId28"/>
    <p:sldId id="344" r:id="rId29"/>
    <p:sldId id="347" r:id="rId30"/>
    <p:sldId id="352" r:id="rId31"/>
    <p:sldId id="328" r:id="rId32"/>
    <p:sldId id="331" r:id="rId33"/>
    <p:sldId id="329" r:id="rId34"/>
    <p:sldId id="351" r:id="rId35"/>
    <p:sldId id="330" r:id="rId36"/>
    <p:sldId id="354" r:id="rId37"/>
    <p:sldId id="345" r:id="rId38"/>
    <p:sldId id="355" r:id="rId39"/>
    <p:sldId id="356" r:id="rId40"/>
    <p:sldId id="333" r:id="rId41"/>
    <p:sldId id="353" r:id="rId42"/>
    <p:sldId id="335" r:id="rId43"/>
    <p:sldId id="350" r:id="rId44"/>
    <p:sldId id="346" r:id="rId45"/>
    <p:sldId id="338" r:id="rId46"/>
    <p:sldId id="339" r:id="rId47"/>
    <p:sldId id="340" r:id="rId48"/>
    <p:sldId id="341" r:id="rId49"/>
    <p:sldId id="342" r:id="rId50"/>
    <p:sldId id="291" r:id="rId51"/>
    <p:sldId id="301" r:id="rId52"/>
    <p:sldId id="289" r:id="rId53"/>
    <p:sldId id="294" r:id="rId54"/>
    <p:sldId id="336" r:id="rId55"/>
    <p:sldId id="343" r:id="rId56"/>
    <p:sldId id="337" r:id="rId57"/>
    <p:sldId id="290" r:id="rId58"/>
    <p:sldId id="287" r:id="rId59"/>
    <p:sldId id="288" r:id="rId60"/>
    <p:sldId id="305" r:id="rId61"/>
    <p:sldId id="307" r:id="rId62"/>
    <p:sldId id="317" r:id="rId63"/>
    <p:sldId id="318" r:id="rId64"/>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CCFFFF"/>
    <a:srgbClr val="99FF99"/>
    <a:srgbClr val="FDEDD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3190" autoAdjust="0"/>
  </p:normalViewPr>
  <p:slideViewPr>
    <p:cSldViewPr>
      <p:cViewPr varScale="1">
        <p:scale>
          <a:sx n="68" d="100"/>
          <a:sy n="68" d="100"/>
        </p:scale>
        <p:origin x="-144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AF65A655-98E7-4BE8-986F-B97B7E749508}" type="datetimeFigureOut">
              <a:rPr lang="it-IT"/>
              <a:pPr>
                <a:defRPr/>
              </a:pPr>
              <a:t>27/12/2020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CF97057-D404-4253-83A7-4BB7BA6DC378}"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553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65540" name="Segnaposto numero diapositiva 3"/>
          <p:cNvSpPr>
            <a:spLocks noGrp="1"/>
          </p:cNvSpPr>
          <p:nvPr>
            <p:ph type="sldNum" sz="quarter" idx="5"/>
          </p:nvPr>
        </p:nvSpPr>
        <p:spPr bwMode="auto">
          <a:noFill/>
          <a:ln>
            <a:miter lim="800000"/>
            <a:headEnd/>
            <a:tailEnd/>
          </a:ln>
        </p:spPr>
        <p:txBody>
          <a:bodyPr/>
          <a:lstStyle/>
          <a:p>
            <a:fld id="{7B2F03E0-1C36-49CA-B21F-12A0262FA9A7}" type="slidenum">
              <a:rPr lang="it-IT" altLang="it-IT" smtClean="0"/>
              <a:pPr/>
              <a:t>2</a:t>
            </a:fld>
            <a:endParaRPr lang="it-IT"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656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66564" name="Segnaposto numero diapositiva 3"/>
          <p:cNvSpPr>
            <a:spLocks noGrp="1"/>
          </p:cNvSpPr>
          <p:nvPr>
            <p:ph type="sldNum" sz="quarter" idx="5"/>
          </p:nvPr>
        </p:nvSpPr>
        <p:spPr bwMode="auto">
          <a:noFill/>
          <a:ln>
            <a:miter lim="800000"/>
            <a:headEnd/>
            <a:tailEnd/>
          </a:ln>
        </p:spPr>
        <p:txBody>
          <a:bodyPr/>
          <a:lstStyle/>
          <a:p>
            <a:fld id="{EA4F5EEE-E7B7-4A22-A881-51EF8D3DCA98}" type="slidenum">
              <a:rPr lang="it-IT" altLang="it-IT" smtClean="0"/>
              <a:pPr/>
              <a:t>22</a:t>
            </a:fld>
            <a:endParaRPr lang="it-IT" alt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7587"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ltLang="it-IT" smtClean="0"/>
          </a:p>
        </p:txBody>
      </p:sp>
      <p:sp>
        <p:nvSpPr>
          <p:cNvPr id="67588" name="Segnaposto numero diapositiva 3"/>
          <p:cNvSpPr>
            <a:spLocks noGrp="1"/>
          </p:cNvSpPr>
          <p:nvPr>
            <p:ph type="sldNum" sz="quarter" idx="5"/>
          </p:nvPr>
        </p:nvSpPr>
        <p:spPr bwMode="auto">
          <a:noFill/>
          <a:ln>
            <a:miter lim="800000"/>
            <a:headEnd/>
            <a:tailEnd/>
          </a:ln>
        </p:spPr>
        <p:txBody>
          <a:bodyPr/>
          <a:lstStyle/>
          <a:p>
            <a:fld id="{DDE70FDA-4BFF-4AD4-9D43-D6F75CD944BF}" type="slidenum">
              <a:rPr lang="it-IT" altLang="it-IT" smtClean="0"/>
              <a:pPr/>
              <a:t>29</a:t>
            </a:fld>
            <a:endParaRPr lang="it-IT" alt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8611"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ltLang="it-IT" smtClean="0"/>
          </a:p>
        </p:txBody>
      </p:sp>
      <p:sp>
        <p:nvSpPr>
          <p:cNvPr id="68612" name="Segnaposto numero diapositiva 3"/>
          <p:cNvSpPr>
            <a:spLocks noGrp="1"/>
          </p:cNvSpPr>
          <p:nvPr>
            <p:ph type="sldNum" sz="quarter" idx="5"/>
          </p:nvPr>
        </p:nvSpPr>
        <p:spPr bwMode="auto">
          <a:noFill/>
          <a:ln>
            <a:miter lim="800000"/>
            <a:headEnd/>
            <a:tailEnd/>
          </a:ln>
        </p:spPr>
        <p:txBody>
          <a:bodyPr/>
          <a:lstStyle/>
          <a:p>
            <a:fld id="{979570EA-C0DF-45A5-9740-108E42987F18}" type="slidenum">
              <a:rPr lang="it-IT" altLang="it-IT" smtClean="0"/>
              <a:pPr/>
              <a:t>33</a:t>
            </a:fld>
            <a:endParaRPr lang="it-IT" alt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9635"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69636" name="Segnaposto numero diapositiva 3"/>
          <p:cNvSpPr>
            <a:spLocks noGrp="1"/>
          </p:cNvSpPr>
          <p:nvPr>
            <p:ph type="sldNum" sz="quarter" idx="5"/>
          </p:nvPr>
        </p:nvSpPr>
        <p:spPr bwMode="auto">
          <a:noFill/>
          <a:ln>
            <a:miter lim="800000"/>
            <a:headEnd/>
            <a:tailEnd/>
          </a:ln>
        </p:spPr>
        <p:txBody>
          <a:bodyPr/>
          <a:lstStyle/>
          <a:p>
            <a:fld id="{D5CD924A-8309-4F3E-9156-0CC42D7C06EE}" type="slidenum">
              <a:rPr lang="it-IT" altLang="it-IT" smtClean="0"/>
              <a:pPr/>
              <a:t>40</a:t>
            </a:fld>
            <a:endParaRPr lang="it-IT" alt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0659"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altLang="it-IT" smtClean="0"/>
          </a:p>
        </p:txBody>
      </p:sp>
      <p:sp>
        <p:nvSpPr>
          <p:cNvPr id="70660" name="Segnaposto numero diapositiva 3"/>
          <p:cNvSpPr>
            <a:spLocks noGrp="1"/>
          </p:cNvSpPr>
          <p:nvPr>
            <p:ph type="sldNum" sz="quarter" idx="5"/>
          </p:nvPr>
        </p:nvSpPr>
        <p:spPr bwMode="auto">
          <a:noFill/>
          <a:ln>
            <a:miter lim="800000"/>
            <a:headEnd/>
            <a:tailEnd/>
          </a:ln>
        </p:spPr>
        <p:txBody>
          <a:bodyPr/>
          <a:lstStyle/>
          <a:p>
            <a:fld id="{3BBC85E5-CB7E-47F1-A65F-35F05AB799D6}" type="slidenum">
              <a:rPr lang="it-IT" altLang="it-IT" smtClean="0"/>
              <a:pPr/>
              <a:t>42</a:t>
            </a:fld>
            <a:endParaRPr lang="it-IT"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07746949-BC71-4C90-AF6B-E932F27DCC59}" type="datetimeFigureOut">
              <a:rPr lang="it-IT"/>
              <a:pPr>
                <a:defRPr/>
              </a:pPr>
              <a:t>27/12/2020</a:t>
            </a:fld>
            <a:endParaRPr lang="it-IT" dirty="0"/>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09E774C-4C3F-429B-9C83-E8E4B27F4D4B}" type="slidenum">
              <a:rPr lang="it-IT" altLang="it-IT"/>
              <a:pPr>
                <a:defRPr/>
              </a:pPr>
              <a:t>‹N›</a:t>
            </a:fld>
            <a:endParaRPr lang="it-IT" alt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2AE3154-4CFB-44C9-9783-BA687CC34EDE}" type="datetimeFigureOut">
              <a:rPr lang="it-IT"/>
              <a:pPr>
                <a:defRPr/>
              </a:pPr>
              <a:t>27/12/2020</a:t>
            </a:fld>
            <a:endParaRPr lang="it-IT" dirty="0"/>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603059C-7D8C-46C1-A749-DD0479C115F4}" type="slidenum">
              <a:rPr lang="it-IT" altLang="it-IT"/>
              <a:pPr>
                <a:defRPr/>
              </a:pPr>
              <a:t>‹N›</a:t>
            </a:fld>
            <a:endParaRPr lang="it-IT" alt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1DD1CDC-ACC9-4DA7-BBEB-231479CC07E9}" type="datetimeFigureOut">
              <a:rPr lang="it-IT"/>
              <a:pPr>
                <a:defRPr/>
              </a:pPr>
              <a:t>27/12/2020</a:t>
            </a:fld>
            <a:endParaRPr lang="it-IT" dirty="0"/>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41376AA-7426-448C-B5F7-19E1ACB2D7AF}" type="slidenum">
              <a:rPr lang="it-IT" altLang="it-IT"/>
              <a:pPr>
                <a:defRPr/>
              </a:pPr>
              <a:t>‹N›</a:t>
            </a:fld>
            <a:endParaRPr lang="it-IT" alt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C6051A1-F59A-43D1-9535-51CB7787387D}" type="datetimeFigureOut">
              <a:rPr lang="it-IT"/>
              <a:pPr>
                <a:defRPr/>
              </a:pPr>
              <a:t>27/12/2020</a:t>
            </a:fld>
            <a:endParaRPr lang="it-IT" dirty="0"/>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810FA1F-FD48-4F84-99C0-F6351D67A48A}" type="slidenum">
              <a:rPr lang="it-IT" altLang="it-IT"/>
              <a:pPr>
                <a:defRPr/>
              </a:pPr>
              <a:t>‹N›</a:t>
            </a:fld>
            <a:endParaRPr lang="it-IT" alt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3480955C-B582-4F49-8F11-E03EFCE258F4}" type="datetimeFigureOut">
              <a:rPr lang="it-IT"/>
              <a:pPr>
                <a:defRPr/>
              </a:pPr>
              <a:t>27/12/2020</a:t>
            </a:fld>
            <a:endParaRPr lang="it-IT" dirty="0"/>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A3B5B0B-5D0A-4C44-BA49-57F6035D92C5}" type="slidenum">
              <a:rPr lang="it-IT" altLang="it-IT"/>
              <a:pPr>
                <a:defRPr/>
              </a:pPr>
              <a:t>‹N›</a:t>
            </a:fld>
            <a:endParaRPr lang="it-IT" alt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C0B4E969-93F1-4D15-928D-58AB9FFA5667}" type="datetimeFigureOut">
              <a:rPr lang="it-IT"/>
              <a:pPr>
                <a:defRPr/>
              </a:pPr>
              <a:t>27/12/2020</a:t>
            </a:fld>
            <a:endParaRPr lang="it-IT" dirty="0"/>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00A1AD8-6045-4BB0-913D-5B0FBB6609AE}" type="slidenum">
              <a:rPr lang="it-IT" altLang="it-IT"/>
              <a:pPr>
                <a:defRPr/>
              </a:pPr>
              <a:t>‹N›</a:t>
            </a:fld>
            <a:endParaRPr lang="it-IT" alt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78B9C1E4-75C8-4899-A28B-B56AC9E9AFD3}" type="datetimeFigureOut">
              <a:rPr lang="it-IT"/>
              <a:pPr>
                <a:defRPr/>
              </a:pPr>
              <a:t>27/12/2020</a:t>
            </a:fld>
            <a:endParaRPr lang="it-IT" dirty="0"/>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39B5F724-27FC-49E8-88C3-36D09986F196}" type="slidenum">
              <a:rPr lang="it-IT" altLang="it-IT"/>
              <a:pPr>
                <a:defRPr/>
              </a:pPr>
              <a:t>‹N›</a:t>
            </a:fld>
            <a:endParaRPr lang="it-IT" alt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AAB59DE-19EF-4A27-9EF0-77D8166F563E}" type="datetimeFigureOut">
              <a:rPr lang="it-IT"/>
              <a:pPr>
                <a:defRPr/>
              </a:pPr>
              <a:t>27/12/2020</a:t>
            </a:fld>
            <a:endParaRPr lang="it-IT" dirty="0"/>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665C9E72-F772-4227-BADE-45569CEAD9BA}" type="slidenum">
              <a:rPr lang="it-IT" altLang="it-IT"/>
              <a:pPr>
                <a:defRPr/>
              </a:pPr>
              <a:t>‹N›</a:t>
            </a:fld>
            <a:endParaRPr lang="it-IT" alt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6B9C06E-2029-49CC-8550-A7DABC9C0397}" type="datetimeFigureOut">
              <a:rPr lang="it-IT"/>
              <a:pPr>
                <a:defRPr/>
              </a:pPr>
              <a:t>27/12/2020</a:t>
            </a:fld>
            <a:endParaRPr lang="it-IT" dirty="0"/>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37903695-29C8-4F20-8F0D-2902BC6E0B3E}" type="slidenum">
              <a:rPr lang="it-IT" altLang="it-IT"/>
              <a:pPr>
                <a:defRPr/>
              </a:pPr>
              <a:t>‹N›</a:t>
            </a:fld>
            <a:endParaRPr lang="it-IT" alt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6B9DA6A-D292-4F13-81BA-867D59FC3AE6}" type="datetimeFigureOut">
              <a:rPr lang="it-IT"/>
              <a:pPr>
                <a:defRPr/>
              </a:pPr>
              <a:t>27/12/2020</a:t>
            </a:fld>
            <a:endParaRPr lang="it-IT" dirty="0"/>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632419C-6132-4610-A45A-ADF08E45086F}" type="slidenum">
              <a:rPr lang="it-IT" altLang="it-IT"/>
              <a:pPr>
                <a:defRPr/>
              </a:pPr>
              <a:t>‹N›</a:t>
            </a:fld>
            <a:endParaRPr lang="it-IT" alt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0D6D7F2-8B11-486B-9C69-0572C41DD36E}" type="datetimeFigureOut">
              <a:rPr lang="it-IT"/>
              <a:pPr>
                <a:defRPr/>
              </a:pPr>
              <a:t>27/12/2020</a:t>
            </a:fld>
            <a:endParaRPr lang="it-IT" dirty="0"/>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8F7897E-731B-4267-8CF0-F9412D704B90}" type="slidenum">
              <a:rPr lang="it-IT" altLang="it-IT"/>
              <a:pPr>
                <a:defRPr/>
              </a:pPr>
              <a:t>‹N›</a:t>
            </a:fld>
            <a:endParaRPr lang="it-IT" alt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C4C117A-2531-447D-A26B-A14810C822EF}" type="datetimeFigureOut">
              <a:rPr lang="it-IT"/>
              <a:pPr>
                <a:defRPr/>
              </a:pPr>
              <a:t>27/12/2020</a:t>
            </a:fld>
            <a:endParaRPr lang="it-IT" dirty="0"/>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a:defRPr/>
            </a:pPr>
            <a:fld id="{483AE496-BCE7-4262-B785-EF437889EF18}"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6.xml"/><Relationship Id="rId7" Type="http://schemas.microsoft.com/office/2007/relationships/media" Target="../media/media4.wav"/><Relationship Id="rId2" Type="http://schemas.openxmlformats.org/officeDocument/2006/relationships/slideLayout" Target="../slideLayouts/slideLayout2.xml"/><Relationship Id="rId1" Type="http://schemas.openxmlformats.org/officeDocument/2006/relationships/audio" Target="../media/media4.wav"/><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audio" Target="../media/media1.mp3"/><Relationship Id="rId6" Type="http://schemas.microsoft.com/office/2007/relationships/media" Target="../media/media1.mp3"/></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slideLayout" Target="../slideLayouts/slideLayout7.xml"/><Relationship Id="rId1" Type="http://schemas.openxmlformats.org/officeDocument/2006/relationships/audio" Target="../media/media2.mp3"/><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slideLayout" Target="../slideLayouts/slideLayout7.xml"/><Relationship Id="rId1" Type="http://schemas.openxmlformats.org/officeDocument/2006/relationships/audio" Target="../media/media3.mp3"/><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9.jpeg"/><Relationship Id="rId7" Type="http://schemas.microsoft.com/office/2007/relationships/media" Target="../media/media4.mp3"/><Relationship Id="rId2" Type="http://schemas.openxmlformats.org/officeDocument/2006/relationships/slideLayout" Target="../slideLayouts/slideLayout7.xml"/><Relationship Id="rId1" Type="http://schemas.openxmlformats.org/officeDocument/2006/relationships/audio" Target="../media/media4.mp3"/><Relationship Id="rId5" Type="http://schemas.openxmlformats.org/officeDocument/2006/relationships/image" Target="../media/image41.jpeg"/><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p:cNvPr>
          <p:cNvPicPr>
            <a:picLocks noChangeAspect="1"/>
          </p:cNvPicPr>
          <p:nvPr/>
        </p:nvPicPr>
        <p:blipFill>
          <a:blip r:embed="rId2" cstate="print"/>
          <a:stretch>
            <a:fillRect/>
          </a:stretch>
        </p:blipFill>
        <p:spPr>
          <a:xfrm>
            <a:off x="1187450" y="0"/>
            <a:ext cx="7223125" cy="1260475"/>
          </a:xfrm>
          <a:prstGeom prst="rect">
            <a:avLst/>
          </a:prstGeom>
          <a:solidFill>
            <a:schemeClr val="accent1">
              <a:lumMod val="50000"/>
            </a:schemeClr>
          </a:solidFill>
          <a:ln>
            <a:noFill/>
          </a:ln>
        </p:spPr>
      </p:pic>
      <p:sp>
        <p:nvSpPr>
          <p:cNvPr id="5" name="Titolo 1">
            <a:extLst/>
          </p:cNvPr>
          <p:cNvSpPr>
            <a:spLocks noGrp="1"/>
          </p:cNvSpPr>
          <p:nvPr>
            <p:ph type="ctrTitle"/>
          </p:nvPr>
        </p:nvSpPr>
        <p:spPr>
          <a:xfrm>
            <a:off x="395288" y="3213100"/>
            <a:ext cx="8353425" cy="1079500"/>
          </a:xfrm>
        </p:spPr>
        <p:txBody>
          <a:bodyPr>
            <a:noAutofit/>
          </a:bodyPr>
          <a:lstStyle/>
          <a:p>
            <a:pPr>
              <a:defRPr/>
            </a:pPr>
            <a:r>
              <a:rPr lang="it-IT" b="1" smtClean="0"/>
              <a:t>“COMUNICARE L’ACCOGLIENZA”</a:t>
            </a:r>
            <a:endParaRPr lang="it-IT" b="1" dirty="0">
              <a:solidFill>
                <a:schemeClr val="accent1">
                  <a:lumMod val="50000"/>
                </a:schemeClr>
              </a:solidFill>
            </a:endParaRPr>
          </a:p>
        </p:txBody>
      </p:sp>
      <p:sp>
        <p:nvSpPr>
          <p:cNvPr id="8" name="Casella di testo 2">
            <a:extLst/>
          </p:cNvPr>
          <p:cNvSpPr txBox="1"/>
          <p:nvPr/>
        </p:nvSpPr>
        <p:spPr>
          <a:xfrm>
            <a:off x="2051050" y="2781300"/>
            <a:ext cx="5257800" cy="338138"/>
          </a:xfrm>
          <a:prstGeom prst="rect">
            <a:avLst/>
          </a:prstGeom>
          <a:noFill/>
          <a:ln w="6350">
            <a:solidFill>
              <a:schemeClr val="accent1">
                <a:lumMod val="50000"/>
              </a:schemeClr>
            </a:solidFill>
          </a:ln>
        </p:spPr>
        <p:txBody>
          <a:bodyPr>
            <a:spAutoFit/>
          </a:bodyPr>
          <a:lstStyle/>
          <a:p>
            <a:pPr algn="ctr">
              <a:defRPr/>
            </a:pPr>
            <a:r>
              <a:rPr lang="it-IT" sz="1600" b="1" i="1" dirty="0">
                <a:latin typeface="Calibri" panose="020F0502020204030204" pitchFamily="34" charset="0"/>
                <a:ea typeface="Calibri" panose="020F0502020204030204" pitchFamily="34" charset="0"/>
                <a:cs typeface="Times New Roman" panose="02020603050405020304" pitchFamily="18" charset="0"/>
              </a:rPr>
              <a:t>Unità </a:t>
            </a:r>
            <a:r>
              <a:rPr lang="it-IT" sz="1600" b="1" i="1">
                <a:latin typeface="Calibri" panose="020F0502020204030204" pitchFamily="34" charset="0"/>
                <a:ea typeface="Calibri" panose="020F0502020204030204" pitchFamily="34" charset="0"/>
                <a:cs typeface="Times New Roman" panose="02020603050405020304" pitchFamily="18" charset="0"/>
              </a:rPr>
              <a:t>di Apprendimento </a:t>
            </a:r>
            <a:r>
              <a:rPr lang="it-IT" sz="1600"/>
              <a:t>– </a:t>
            </a:r>
            <a:r>
              <a:rPr lang="it-IT" sz="1600" b="1" i="1">
                <a:latin typeface="Calibri" panose="020F0502020204030204" pitchFamily="34" charset="0"/>
                <a:ea typeface="Calibri" panose="020F0502020204030204" pitchFamily="34" charset="0"/>
                <a:cs typeface="Times New Roman" panose="02020603050405020304" pitchFamily="18" charset="0"/>
              </a:rPr>
              <a:t>Attività </a:t>
            </a:r>
            <a:r>
              <a:rPr lang="it-IT" sz="1600" b="1" i="1" dirty="0">
                <a:latin typeface="Calibri" panose="020F0502020204030204" pitchFamily="34" charset="0"/>
                <a:ea typeface="Calibri" panose="020F0502020204030204" pitchFamily="34" charset="0"/>
                <a:cs typeface="Times New Roman" panose="02020603050405020304" pitchFamily="18" charset="0"/>
              </a:rPr>
              <a:t>di Ricerca-Azione</a:t>
            </a:r>
            <a:endParaRPr lang="it-IT" sz="16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ella 9">
            <a:extLst/>
          </p:cNvPr>
          <p:cNvGraphicFramePr>
            <a:graphicFrameLocks noGrp="1"/>
          </p:cNvGraphicFramePr>
          <p:nvPr/>
        </p:nvGraphicFramePr>
        <p:xfrm>
          <a:off x="250825" y="1484313"/>
          <a:ext cx="8712200" cy="1223962"/>
        </p:xfrm>
        <a:graphic>
          <a:graphicData uri="http://schemas.openxmlformats.org/drawingml/2006/table">
            <a:tbl>
              <a:tblPr firstRow="1" firstCol="1" bandRow="1">
                <a:tableStyleId>{5C22544A-7EE6-4342-B048-85BDC9FD1C3A}</a:tableStyleId>
              </a:tblPr>
              <a:tblGrid>
                <a:gridCol w="8712200">
                  <a:extLst>
                    <a:ext uri="{9D8B030D-6E8A-4147-A177-3AD203B41FA5}"/>
                  </a:extLst>
                </a:gridCol>
              </a:tblGrid>
              <a:tr h="1223962">
                <a:tc>
                  <a:txBody>
                    <a:bodyPr/>
                    <a:lstStyle/>
                    <a:p>
                      <a:pPr algn="ctr">
                        <a:lnSpc>
                          <a:spcPct val="115000"/>
                        </a:lnSpc>
                        <a:tabLst>
                          <a:tab pos="6301105" algn="l"/>
                        </a:tabLst>
                      </a:pPr>
                      <a:r>
                        <a:rPr lang="it-IT" sz="1600" dirty="0">
                          <a:solidFill>
                            <a:schemeClr val="tx1"/>
                          </a:solidFill>
                          <a:effectLst/>
                        </a:rPr>
                        <a:t>Fondo Asilo, Migrazione e Integrazione 2014 – 2020</a:t>
                      </a:r>
                    </a:p>
                    <a:p>
                      <a:pPr algn="ctr">
                        <a:lnSpc>
                          <a:spcPct val="115000"/>
                        </a:lnSpc>
                        <a:tabLst>
                          <a:tab pos="6301105" algn="l"/>
                        </a:tabLst>
                      </a:pPr>
                      <a:r>
                        <a:rPr lang="it-IT" sz="1600" dirty="0">
                          <a:solidFill>
                            <a:schemeClr val="tx1"/>
                          </a:solidFill>
                          <a:effectLst/>
                        </a:rPr>
                        <a:t>Obiettivo specifico 2 Integrazione/Migrazione legale – Obiettivo Nazionale 3 </a:t>
                      </a:r>
                      <a:r>
                        <a:rPr lang="it-IT" sz="1600" dirty="0" err="1">
                          <a:solidFill>
                            <a:schemeClr val="tx1"/>
                          </a:solidFill>
                          <a:effectLst/>
                        </a:rPr>
                        <a:t>Capacity</a:t>
                      </a:r>
                      <a:r>
                        <a:rPr lang="it-IT" sz="1600" dirty="0">
                          <a:solidFill>
                            <a:schemeClr val="tx1"/>
                          </a:solidFill>
                          <a:effectLst/>
                        </a:rPr>
                        <a:t> building</a:t>
                      </a:r>
                    </a:p>
                    <a:p>
                      <a:pPr algn="ctr">
                        <a:lnSpc>
                          <a:spcPct val="115000"/>
                        </a:lnSpc>
                        <a:tabLst>
                          <a:tab pos="6301105" algn="l"/>
                        </a:tabLst>
                      </a:pPr>
                      <a:r>
                        <a:rPr lang="it-IT" sz="1600" dirty="0">
                          <a:solidFill>
                            <a:schemeClr val="tx1"/>
                          </a:solidFill>
                          <a:effectLst/>
                        </a:rPr>
                        <a:t>PROG-740 “Piano pluriennale di formazione per dirigenti</a:t>
                      </a:r>
                      <a:r>
                        <a:rPr lang="it-IT" sz="1600">
                          <a:solidFill>
                            <a:schemeClr val="tx1"/>
                          </a:solidFill>
                          <a:effectLst/>
                        </a:rPr>
                        <a:t>, </a:t>
                      </a:r>
                      <a:endParaRPr lang="it-IT" sz="1600" smtClean="0">
                        <a:solidFill>
                          <a:schemeClr val="tx1"/>
                        </a:solidFill>
                        <a:effectLst/>
                      </a:endParaRPr>
                    </a:p>
                    <a:p>
                      <a:pPr algn="ctr">
                        <a:lnSpc>
                          <a:spcPct val="115000"/>
                        </a:lnSpc>
                        <a:tabLst>
                          <a:tab pos="6301105" algn="l"/>
                        </a:tabLst>
                      </a:pPr>
                      <a:r>
                        <a:rPr lang="it-IT" sz="1600" smtClean="0">
                          <a:solidFill>
                            <a:schemeClr val="tx1"/>
                          </a:solidFill>
                          <a:effectLst/>
                        </a:rPr>
                        <a:t>insegnanti e</a:t>
                      </a:r>
                      <a:r>
                        <a:rPr lang="it-IT" sz="1600" baseline="0" smtClean="0">
                          <a:solidFill>
                            <a:schemeClr val="tx1"/>
                          </a:solidFill>
                          <a:effectLst/>
                        </a:rPr>
                        <a:t> </a:t>
                      </a:r>
                      <a:r>
                        <a:rPr lang="it-IT" sz="1600" smtClean="0">
                          <a:solidFill>
                            <a:schemeClr val="tx1"/>
                          </a:solidFill>
                          <a:effectLst/>
                        </a:rPr>
                        <a:t>personale </a:t>
                      </a:r>
                      <a:r>
                        <a:rPr lang="it-IT" sz="1600">
                          <a:solidFill>
                            <a:schemeClr val="tx1"/>
                          </a:solidFill>
                          <a:effectLst/>
                        </a:rPr>
                        <a:t>ATA </a:t>
                      </a:r>
                      <a:r>
                        <a:rPr lang="it-IT" sz="1600" smtClean="0">
                          <a:solidFill>
                            <a:schemeClr val="tx1"/>
                          </a:solidFill>
                          <a:effectLst/>
                        </a:rPr>
                        <a:t>di </a:t>
                      </a:r>
                      <a:r>
                        <a:rPr lang="it-IT" sz="1600" dirty="0">
                          <a:solidFill>
                            <a:schemeClr val="tx1"/>
                          </a:solidFill>
                          <a:effectLst/>
                        </a:rPr>
                        <a:t>scuole ad alta incidenza di alunni stranieri”</a:t>
                      </a:r>
                      <a:endParaRPr lang="it-IT"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0" marR="51430" marT="0" marB="0">
                    <a:noFill/>
                  </a:tcPr>
                </a:tc>
                <a:extLst>
                  <a:ext uri="{0D108BD9-81ED-4DB2-BD59-A6C34878D82A}"/>
                </a:extLst>
              </a:tr>
            </a:tbl>
          </a:graphicData>
        </a:graphic>
      </p:graphicFrame>
      <p:sp>
        <p:nvSpPr>
          <p:cNvPr id="11" name="Rettangolo 10"/>
          <p:cNvSpPr/>
          <p:nvPr/>
        </p:nvSpPr>
        <p:spPr>
          <a:xfrm>
            <a:off x="395288" y="5013325"/>
            <a:ext cx="8280400" cy="1630363"/>
          </a:xfrm>
          <a:prstGeom prst="rect">
            <a:avLst/>
          </a:prstGeom>
        </p:spPr>
        <p:txBody>
          <a:bodyPr>
            <a:spAutoFit/>
          </a:bodyPr>
          <a:lstStyle/>
          <a:p>
            <a:pPr>
              <a:defRPr/>
            </a:pPr>
            <a:r>
              <a:rPr lang="it-IT" sz="2000" b="1">
                <a:latin typeface="+mn-lt"/>
              </a:rPr>
              <a:t>                                                           - Classe 2^I -</a:t>
            </a:r>
          </a:p>
          <a:p>
            <a:pPr>
              <a:defRPr/>
            </a:pPr>
            <a:r>
              <a:rPr lang="it-IT" sz="2000" b="1">
                <a:latin typeface="+mn-lt"/>
              </a:rPr>
              <a:t>		   Docente referente: Santoro Filomena</a:t>
            </a:r>
            <a:br>
              <a:rPr lang="it-IT" sz="2000" b="1">
                <a:latin typeface="+mn-lt"/>
              </a:rPr>
            </a:br>
            <a:r>
              <a:rPr lang="it-IT" sz="2000" b="1">
                <a:latin typeface="+mn-lt"/>
              </a:rPr>
              <a:t>                                       Istituto Comprensivo Perugia 11</a:t>
            </a:r>
            <a:br>
              <a:rPr lang="it-IT" sz="2000" b="1">
                <a:latin typeface="+mn-lt"/>
              </a:rPr>
            </a:br>
            <a:r>
              <a:rPr lang="it-IT" sz="2000" b="1">
                <a:latin typeface="+mn-lt"/>
              </a:rPr>
              <a:t>                               Scuola Secondaria I Grado “Giovanni Pascoli”</a:t>
            </a:r>
            <a:br>
              <a:rPr lang="it-IT" sz="2000" b="1">
                <a:latin typeface="+mn-lt"/>
              </a:rPr>
            </a:br>
            <a:r>
              <a:rPr lang="it-IT" sz="2000" b="1">
                <a:latin typeface="+mn-lt"/>
              </a:rPr>
              <a:t>                                                         a.s. 2020/2021</a:t>
            </a:r>
            <a:endParaRPr lang="it-IT" sz="2000">
              <a:latin typeface="+mn-lt"/>
            </a:endParaRPr>
          </a:p>
        </p:txBody>
      </p:sp>
      <p:pic>
        <p:nvPicPr>
          <p:cNvPr id="2060" name="Immagine 8" descr="logopascoli.jpg"/>
          <p:cNvPicPr>
            <a:picLocks noChangeAspect="1"/>
          </p:cNvPicPr>
          <p:nvPr/>
        </p:nvPicPr>
        <p:blipFill>
          <a:blip r:embed="rId3" cstate="print"/>
          <a:srcRect/>
          <a:stretch>
            <a:fillRect/>
          </a:stretch>
        </p:blipFill>
        <p:spPr bwMode="auto">
          <a:xfrm>
            <a:off x="4140200" y="4292600"/>
            <a:ext cx="792163" cy="792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5" descr="Immagine che contiene disegnando&#10;&#10;Descrizione generata automaticamente"/>
          <p:cNvPicPr>
            <a:picLocks noChangeAspect="1"/>
          </p:cNvPicPr>
          <p:nvPr/>
        </p:nvPicPr>
        <p:blipFill>
          <a:blip r:embed="rId2" cstate="print"/>
          <a:srcRect l="6299" r="9274" b="-2"/>
          <a:stretch>
            <a:fillRect/>
          </a:stretch>
        </p:blipFill>
        <p:spPr bwMode="auto">
          <a:xfrm>
            <a:off x="4787900" y="549275"/>
            <a:ext cx="3887788" cy="4679950"/>
          </a:xfrm>
          <a:prstGeom prst="rect">
            <a:avLst/>
          </a:prstGeom>
          <a:noFill/>
          <a:ln w="9525">
            <a:noFill/>
            <a:miter lim="800000"/>
            <a:headEnd/>
            <a:tailEnd/>
          </a:ln>
        </p:spPr>
      </p:pic>
      <p:sp>
        <p:nvSpPr>
          <p:cNvPr id="37" name="Freeform: Shape 29">
            <a:extLst>
              <a:ext uri="{C183D7F6-B498-43B3-948B-1728B52AA6E4}"/>
            </a:extLst>
          </p:cNvPr>
          <p:cNvSpPr>
            <a:spLocks noGrp="1" noRot="1" noChangeAspect="1" noMove="1" noResize="1" noEditPoints="1" noAdjustHandles="1" noChangeArrowheads="1" noChangeShapeType="1" noTextEdit="1"/>
          </p:cNvSpPr>
          <p:nvPr/>
        </p:nvSpPr>
        <p:spPr>
          <a:xfrm flipV="1">
            <a:off x="0" y="0"/>
            <a:ext cx="6672263" cy="6858000"/>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8" name="Freeform: Shape 31">
            <a:extLst>
              <a:ext uri="{C183D7F6-B498-43B3-948B-1728B52AA6E4}"/>
            </a:extLst>
          </p:cNvPr>
          <p:cNvSpPr>
            <a:spLocks noGrp="1" noRot="1" noChangeAspect="1" noMove="1" noResize="1" noEditPoints="1" noAdjustHandles="1" noChangeArrowheads="1" noChangeShapeType="1" noTextEdit="1"/>
          </p:cNvSpPr>
          <p:nvPr/>
        </p:nvSpPr>
        <p:spPr>
          <a:xfrm flipV="1">
            <a:off x="0" y="0"/>
            <a:ext cx="6072188" cy="6858000"/>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245" name="Sottotitolo 2"/>
          <p:cNvSpPr>
            <a:spLocks noGrp="1"/>
          </p:cNvSpPr>
          <p:nvPr>
            <p:ph type="subTitle" idx="1"/>
          </p:nvPr>
        </p:nvSpPr>
        <p:spPr>
          <a:xfrm>
            <a:off x="611188" y="476250"/>
            <a:ext cx="3889375" cy="5905500"/>
          </a:xfrm>
          <a:solidFill>
            <a:schemeClr val="tx2">
              <a:lumMod val="20000"/>
              <a:lumOff val="80000"/>
            </a:schemeClr>
          </a:solidFill>
          <a:ln>
            <a:solidFill>
              <a:srgbClr val="002060"/>
            </a:solidFill>
          </a:ln>
        </p:spPr>
        <p:txBody>
          <a:bodyPr/>
          <a:lstStyle/>
          <a:p>
            <a:pPr algn="l" eaLnBrk="1" hangingPunct="1">
              <a:spcBef>
                <a:spcPct val="0"/>
              </a:spcBef>
              <a:defRPr/>
            </a:pPr>
            <a:endParaRPr lang="en-US" sz="2400" smtClean="0">
              <a:solidFill>
                <a:schemeClr val="tx1"/>
              </a:solidFill>
              <a:latin typeface="Comic Sans MS" pitchFamily="66" charset="0"/>
            </a:endParaRPr>
          </a:p>
          <a:p>
            <a:pPr algn="l" eaLnBrk="1" hangingPunct="1">
              <a:spcBef>
                <a:spcPct val="0"/>
              </a:spcBef>
              <a:defRPr/>
            </a:pPr>
            <a:r>
              <a:rPr lang="en-US" sz="2400" smtClean="0">
                <a:solidFill>
                  <a:schemeClr val="tx1"/>
                </a:solidFill>
                <a:latin typeface="Comic Sans MS" pitchFamily="66" charset="0"/>
              </a:rPr>
              <a:t>L’accoglienza è un gesto con il quale si cerca di </a:t>
            </a:r>
          </a:p>
          <a:p>
            <a:pPr algn="l" eaLnBrk="1" hangingPunct="1">
              <a:spcBef>
                <a:spcPct val="0"/>
              </a:spcBef>
              <a:defRPr/>
            </a:pPr>
            <a:r>
              <a:rPr lang="en-US" sz="2400" smtClean="0">
                <a:solidFill>
                  <a:schemeClr val="tx1"/>
                </a:solidFill>
                <a:latin typeface="Comic Sans MS" pitchFamily="66" charset="0"/>
              </a:rPr>
              <a:t>far sentire a proprio agio e accolta una persona </a:t>
            </a:r>
          </a:p>
          <a:p>
            <a:pPr algn="l" eaLnBrk="1" hangingPunct="1">
              <a:spcBef>
                <a:spcPct val="0"/>
              </a:spcBef>
              <a:defRPr/>
            </a:pPr>
            <a:r>
              <a:rPr lang="en-US" sz="2400" smtClean="0">
                <a:solidFill>
                  <a:schemeClr val="tx1"/>
                </a:solidFill>
                <a:latin typeface="Comic Sans MS" pitchFamily="66" charset="0"/>
              </a:rPr>
              <a:t>che purtroppo si sente ‘diversa’ in un gruppo, </a:t>
            </a:r>
          </a:p>
          <a:p>
            <a:pPr algn="l" eaLnBrk="1" hangingPunct="1">
              <a:spcBef>
                <a:spcPct val="0"/>
              </a:spcBef>
              <a:defRPr/>
            </a:pPr>
            <a:r>
              <a:rPr lang="en-US" sz="2400" smtClean="0">
                <a:solidFill>
                  <a:schemeClr val="tx1"/>
                </a:solidFill>
                <a:latin typeface="Comic Sans MS" pitchFamily="66" charset="0"/>
              </a:rPr>
              <a:t>che può essere sia scolastico sia di amici.</a:t>
            </a:r>
          </a:p>
          <a:p>
            <a:pPr algn="l" eaLnBrk="1" hangingPunct="1">
              <a:spcBef>
                <a:spcPct val="0"/>
              </a:spcBef>
              <a:defRPr/>
            </a:pPr>
            <a:r>
              <a:rPr lang="en-US" sz="2400" smtClean="0">
                <a:solidFill>
                  <a:schemeClr val="tx1"/>
                </a:solidFill>
                <a:latin typeface="Comic Sans MS" pitchFamily="66" charset="0"/>
              </a:rPr>
              <a:t>Accogliere qualcuno non </a:t>
            </a:r>
          </a:p>
          <a:p>
            <a:pPr algn="l" eaLnBrk="1" hangingPunct="1">
              <a:spcBef>
                <a:spcPct val="0"/>
              </a:spcBef>
              <a:defRPr/>
            </a:pPr>
            <a:r>
              <a:rPr lang="en-US" sz="2400" smtClean="0">
                <a:solidFill>
                  <a:schemeClr val="tx1"/>
                </a:solidFill>
                <a:latin typeface="Comic Sans MS" pitchFamily="66" charset="0"/>
              </a:rPr>
              <a:t>è facile perché non tutti sono in grado di far sentire una persona a </a:t>
            </a:r>
          </a:p>
          <a:p>
            <a:pPr algn="l" eaLnBrk="1" hangingPunct="1">
              <a:spcBef>
                <a:spcPct val="0"/>
              </a:spcBef>
              <a:defRPr/>
            </a:pPr>
            <a:r>
              <a:rPr lang="en-US" sz="2400" smtClean="0">
                <a:solidFill>
                  <a:schemeClr val="tx1"/>
                </a:solidFill>
                <a:latin typeface="Comic Sans MS" pitchFamily="66" charset="0"/>
              </a:rPr>
              <a:t>suo agio e come se fosse </a:t>
            </a:r>
          </a:p>
          <a:p>
            <a:pPr algn="l" eaLnBrk="1" hangingPunct="1">
              <a:spcBef>
                <a:spcPct val="0"/>
              </a:spcBef>
              <a:defRPr/>
            </a:pPr>
            <a:r>
              <a:rPr lang="en-US" sz="2400" smtClean="0">
                <a:solidFill>
                  <a:schemeClr val="tx1"/>
                </a:solidFill>
                <a:latin typeface="Comic Sans MS" pitchFamily="66" charset="0"/>
              </a:rPr>
              <a:t>a casa sua.</a:t>
            </a:r>
          </a:p>
        </p:txBody>
      </p:sp>
      <p:sp>
        <p:nvSpPr>
          <p:cNvPr id="11270" name="CasellaDiTesto 3"/>
          <p:cNvSpPr txBox="1">
            <a:spLocks noChangeArrowheads="1"/>
          </p:cNvSpPr>
          <p:nvPr/>
        </p:nvSpPr>
        <p:spPr bwMode="auto">
          <a:xfrm>
            <a:off x="6580188" y="0"/>
            <a:ext cx="2733675" cy="461963"/>
          </a:xfrm>
          <a:prstGeom prst="rect">
            <a:avLst/>
          </a:prstGeom>
          <a:noFill/>
          <a:ln w="9525">
            <a:noFill/>
            <a:miter lim="800000"/>
            <a:headEnd/>
            <a:tailEnd/>
          </a:ln>
        </p:spPr>
        <p:txBody>
          <a:bodyPr>
            <a:spAutoFit/>
          </a:bodyPr>
          <a:lstStyle/>
          <a:p>
            <a:pPr eaLnBrk="1" hangingPunct="1">
              <a:spcAft>
                <a:spcPts val="600"/>
              </a:spcAft>
            </a:pPr>
            <a:r>
              <a:rPr lang="it-IT" altLang="it-IT" sz="1200">
                <a:solidFill>
                  <a:schemeClr val="bg1"/>
                </a:solidFill>
                <a:latin typeface="Comic Sans MS" pitchFamily="66" charset="0"/>
              </a:rPr>
              <a:t>Andriana, Benedetta, Elena, Francesca, Matilde</a:t>
            </a:r>
          </a:p>
        </p:txBody>
      </p:sp>
      <p:sp>
        <p:nvSpPr>
          <p:cNvPr id="11271" name="CasellaDiTesto 10"/>
          <p:cNvSpPr txBox="1">
            <a:spLocks noChangeArrowheads="1"/>
          </p:cNvSpPr>
          <p:nvPr/>
        </p:nvSpPr>
        <p:spPr bwMode="auto">
          <a:xfrm>
            <a:off x="7524750" y="5157788"/>
            <a:ext cx="1404938" cy="1477962"/>
          </a:xfrm>
          <a:prstGeom prst="rect">
            <a:avLst/>
          </a:prstGeom>
          <a:noFill/>
          <a:ln w="9525">
            <a:noFill/>
            <a:miter lim="800000"/>
            <a:headEnd/>
            <a:tailEnd/>
          </a:ln>
        </p:spPr>
        <p:txBody>
          <a:bodyPr>
            <a:spAutoFit/>
          </a:bodyPr>
          <a:lstStyle/>
          <a:p>
            <a:pPr eaLnBrk="1" hangingPunct="1"/>
            <a:r>
              <a:rPr lang="it-IT" altLang="it-IT">
                <a:latin typeface="Comic Sans MS" pitchFamily="66" charset="0"/>
              </a:rPr>
              <a:t>Andriana </a:t>
            </a:r>
          </a:p>
          <a:p>
            <a:pPr eaLnBrk="1" hangingPunct="1"/>
            <a:r>
              <a:rPr lang="it-IT" altLang="it-IT">
                <a:latin typeface="Comic Sans MS" pitchFamily="66" charset="0"/>
              </a:rPr>
              <a:t>Benedetta </a:t>
            </a:r>
          </a:p>
          <a:p>
            <a:pPr eaLnBrk="1" hangingPunct="1"/>
            <a:r>
              <a:rPr lang="it-IT" altLang="it-IT">
                <a:latin typeface="Comic Sans MS" pitchFamily="66" charset="0"/>
              </a:rPr>
              <a:t>Elena</a:t>
            </a:r>
          </a:p>
          <a:p>
            <a:pPr eaLnBrk="1" hangingPunct="1"/>
            <a:r>
              <a:rPr lang="it-IT" altLang="it-IT">
                <a:latin typeface="Comic Sans MS" pitchFamily="66" charset="0"/>
              </a:rPr>
              <a:t>Francesca </a:t>
            </a:r>
          </a:p>
          <a:p>
            <a:pPr eaLnBrk="1" hangingPunct="1"/>
            <a:r>
              <a:rPr lang="it-IT" altLang="it-IT">
                <a:latin typeface="Comic Sans MS" pitchFamily="66" charset="0"/>
              </a:rPr>
              <a:t>Matilde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3850" y="188913"/>
            <a:ext cx="8569325" cy="6408737"/>
          </a:xfrm>
          <a:solidFill>
            <a:schemeClr val="accent2">
              <a:lumMod val="20000"/>
              <a:lumOff val="80000"/>
            </a:schemeClr>
          </a:solidFill>
          <a:ln>
            <a:solidFill>
              <a:schemeClr val="accent2">
                <a:lumMod val="50000"/>
              </a:schemeClr>
            </a:solidFill>
          </a:ln>
        </p:spPr>
        <p:txBody>
          <a:bodyPr/>
          <a:lstStyle/>
          <a:p>
            <a:pPr marL="360000" indent="0" eaLnBrk="1" hangingPunct="1">
              <a:spcBef>
                <a:spcPts val="0"/>
              </a:spcBef>
              <a:defRPr/>
            </a:pPr>
            <a:r>
              <a:rPr lang="it-IT" sz="2500" smtClean="0"/>
              <a:t> Gabriele:</a:t>
            </a:r>
          </a:p>
          <a:p>
            <a:pPr marL="360000" indent="0" eaLnBrk="1" hangingPunct="1">
              <a:spcBef>
                <a:spcPts val="0"/>
              </a:spcBef>
              <a:buFont typeface="Arial" charset="0"/>
              <a:buNone/>
              <a:defRPr/>
            </a:pPr>
            <a:endParaRPr lang="it-IT" sz="2500" smtClean="0"/>
          </a:p>
          <a:p>
            <a:pPr marL="360000" indent="0" eaLnBrk="1" hangingPunct="1">
              <a:spcBef>
                <a:spcPts val="0"/>
              </a:spcBef>
              <a:buFont typeface="Arial" charset="0"/>
              <a:buNone/>
              <a:defRPr/>
            </a:pPr>
            <a:r>
              <a:rPr lang="it-IT" sz="2500" smtClean="0"/>
              <a:t>Secondo me la parola “accoglienza” ha diversi significati: è </a:t>
            </a:r>
          </a:p>
          <a:p>
            <a:pPr marL="360000" indent="0" eaLnBrk="1" hangingPunct="1">
              <a:spcBef>
                <a:spcPts val="0"/>
              </a:spcBef>
              <a:buFont typeface="Arial" charset="0"/>
              <a:buNone/>
              <a:defRPr/>
            </a:pPr>
            <a:r>
              <a:rPr lang="it-IT" sz="2500" smtClean="0"/>
              <a:t>il modo di ricevere le persone, gli ospiti, gli amici; o anche </a:t>
            </a:r>
          </a:p>
          <a:p>
            <a:pPr marL="360000" indent="0" eaLnBrk="1" hangingPunct="1">
              <a:spcBef>
                <a:spcPts val="0"/>
              </a:spcBef>
              <a:buFont typeface="Arial" charset="0"/>
              <a:buNone/>
              <a:defRPr/>
            </a:pPr>
            <a:r>
              <a:rPr lang="it-IT" sz="2500" smtClean="0"/>
              <a:t>di accettare le persone che vengono in Italia dall’estero. L’accoglienza può essere calorosa quando incontri gli amici </a:t>
            </a:r>
          </a:p>
          <a:p>
            <a:pPr marL="360000" indent="0" eaLnBrk="1" hangingPunct="1">
              <a:spcBef>
                <a:spcPts val="0"/>
              </a:spcBef>
              <a:buFont typeface="Arial" charset="0"/>
              <a:buNone/>
              <a:defRPr/>
            </a:pPr>
            <a:r>
              <a:rPr lang="it-IT" sz="2500" smtClean="0"/>
              <a:t>o fredda quando incontri qualcuno che ti ha fatto del male. </a:t>
            </a:r>
          </a:p>
          <a:p>
            <a:pPr marL="360000" indent="0" eaLnBrk="1" hangingPunct="1">
              <a:spcBef>
                <a:spcPts val="0"/>
              </a:spcBef>
              <a:buFont typeface="Arial" charset="0"/>
              <a:buNone/>
              <a:defRPr/>
            </a:pPr>
            <a:r>
              <a:rPr lang="it-IT" sz="2500" smtClean="0"/>
              <a:t>Ad esempio per me è “accoglienza” se aiuto un compagno </a:t>
            </a:r>
          </a:p>
          <a:p>
            <a:pPr marL="360000" indent="0" eaLnBrk="1" hangingPunct="1">
              <a:spcBef>
                <a:spcPts val="0"/>
              </a:spcBef>
              <a:buFont typeface="Arial" charset="0"/>
              <a:buNone/>
              <a:defRPr/>
            </a:pPr>
            <a:r>
              <a:rPr lang="it-IT" sz="2500" smtClean="0"/>
              <a:t>a fare i compiti o se è in difficoltà, se incontro uno straniero </a:t>
            </a:r>
          </a:p>
          <a:p>
            <a:pPr marL="360000" indent="0" eaLnBrk="1" hangingPunct="1">
              <a:spcBef>
                <a:spcPts val="0"/>
              </a:spcBef>
              <a:buFont typeface="Arial" charset="0"/>
              <a:buNone/>
              <a:defRPr/>
            </a:pPr>
            <a:r>
              <a:rPr lang="it-IT" sz="2500" smtClean="0"/>
              <a:t>o un turista che mi chiede informazioni.</a:t>
            </a:r>
          </a:p>
          <a:p>
            <a:pPr marL="360000" indent="0" eaLnBrk="1" hangingPunct="1">
              <a:spcBef>
                <a:spcPts val="0"/>
              </a:spcBef>
              <a:buFont typeface="Arial" charset="0"/>
              <a:buNone/>
              <a:defRPr/>
            </a:pPr>
            <a:r>
              <a:rPr lang="it-IT" sz="2500" smtClean="0"/>
              <a:t>Mi ricordo che all’inizio dell’anno scolastico c’è il “progetto accoglienza” per i bambini che arrivano in 1^ media: secondo me questo è un evento importante perché il primo giorno di scuola rimarrà impresso nella memoria di tutti. </a:t>
            </a:r>
          </a:p>
          <a:p>
            <a:pPr marL="360000" indent="0" eaLnBrk="1" hangingPunct="1">
              <a:spcBef>
                <a:spcPts val="0"/>
              </a:spcBef>
              <a:buFont typeface="Arial" charset="0"/>
              <a:buNone/>
              <a:defRPr/>
            </a:pPr>
            <a:r>
              <a:rPr lang="it-IT" sz="2500" smtClean="0"/>
              <a:t>Io mi sono sentito accolto e accettato dai professori e dai compagni. </a:t>
            </a:r>
          </a:p>
          <a:p>
            <a:pPr marL="0" indent="0" algn="just" eaLnBrk="1" hangingPunct="1">
              <a:spcBef>
                <a:spcPts val="0"/>
              </a:spcBef>
              <a:buFont typeface="Arial" charset="0"/>
              <a:buNone/>
              <a:defRPr/>
            </a:pPr>
            <a:endParaRPr lang="it-IT" sz="2500" smtClean="0"/>
          </a:p>
          <a:p>
            <a:pPr marL="0" indent="0" algn="just" eaLnBrk="1" hangingPunct="1">
              <a:spcBef>
                <a:spcPts val="0"/>
              </a:spcBef>
              <a:buFont typeface="Arial" charset="0"/>
              <a:buNone/>
              <a:defRPr/>
            </a:pPr>
            <a:endParaRPr lang="it-IT" sz="2500" smtClean="0"/>
          </a:p>
          <a:p>
            <a:pPr marL="0" indent="0" algn="just" eaLnBrk="1" hangingPunct="1">
              <a:spcBef>
                <a:spcPts val="0"/>
              </a:spcBef>
              <a:buFont typeface="Arial" charset="0"/>
              <a:buNone/>
              <a:defRPr/>
            </a:pPr>
            <a:endParaRPr lang="it-IT" sz="2500" smtClean="0"/>
          </a:p>
          <a:p>
            <a:pPr marL="0" indent="0" algn="just" eaLnBrk="1" hangingPunct="1">
              <a:spcBef>
                <a:spcPts val="0"/>
              </a:spcBef>
              <a:buFont typeface="Arial" charset="0"/>
              <a:buNone/>
              <a:defRPr/>
            </a:pPr>
            <a:endParaRPr lang="it-IT" sz="2500" smtClean="0"/>
          </a:p>
          <a:p>
            <a:pPr marL="0" indent="0" algn="r" eaLnBrk="1" hangingPunct="1">
              <a:spcBef>
                <a:spcPts val="0"/>
              </a:spcBef>
              <a:buFont typeface="Arial" charset="0"/>
              <a:buNone/>
              <a:defRPr/>
            </a:pPr>
            <a:r>
              <a:rPr lang="it-IT" sz="2500" smtClean="0"/>
              <a:t> </a:t>
            </a:r>
          </a:p>
          <a:p>
            <a:pPr eaLnBrk="1" hangingPunct="1">
              <a:defRPr/>
            </a:pPr>
            <a:endParaRPr lang="it-IT"/>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0825" y="260350"/>
            <a:ext cx="8642350" cy="6337300"/>
          </a:xfrm>
          <a:solidFill>
            <a:schemeClr val="accent5">
              <a:lumMod val="20000"/>
              <a:lumOff val="80000"/>
            </a:schemeClr>
          </a:solidFill>
          <a:ln>
            <a:solidFill>
              <a:srgbClr val="002060"/>
            </a:solidFill>
          </a:ln>
        </p:spPr>
        <p:txBody>
          <a:bodyPr rtlCol="0">
            <a:normAutofit fontScale="77500" lnSpcReduction="20000"/>
          </a:bodyPr>
          <a:lstStyle/>
          <a:p>
            <a:pPr eaLnBrk="1" fontAlgn="auto" hangingPunct="1">
              <a:spcAft>
                <a:spcPts val="0"/>
              </a:spcAft>
              <a:buFont typeface="Arial" panose="020B0604020202020204" pitchFamily="34" charset="0"/>
              <a:buChar char="•"/>
              <a:defRPr/>
            </a:pPr>
            <a:endParaRPr lang="it-IT" sz="3000" smtClean="0"/>
          </a:p>
          <a:p>
            <a:pPr marL="360000" indent="0" eaLnBrk="1" fontAlgn="auto" hangingPunct="1">
              <a:lnSpc>
                <a:spcPct val="120000"/>
              </a:lnSpc>
              <a:spcBef>
                <a:spcPts val="0"/>
              </a:spcBef>
              <a:spcAft>
                <a:spcPts val="0"/>
              </a:spcAft>
              <a:buFont typeface="Arial" panose="020B0604020202020204" pitchFamily="34" charset="0"/>
              <a:buChar char="•"/>
              <a:defRPr/>
            </a:pPr>
            <a:r>
              <a:rPr lang="it-IT" sz="3100" smtClean="0"/>
              <a:t>Chiara:</a:t>
            </a:r>
          </a:p>
          <a:p>
            <a:pPr marL="360000" indent="0" eaLnBrk="1" fontAlgn="auto" hangingPunct="1">
              <a:lnSpc>
                <a:spcPct val="120000"/>
              </a:lnSpc>
              <a:spcBef>
                <a:spcPts val="0"/>
              </a:spcBef>
              <a:spcAft>
                <a:spcPts val="0"/>
              </a:spcAft>
              <a:buFont typeface="Arial" panose="020B0604020202020204" pitchFamily="34" charset="0"/>
              <a:buNone/>
              <a:defRPr/>
            </a:pPr>
            <a:endParaRPr lang="it-IT" sz="3100" dirty="0" smtClean="0"/>
          </a:p>
          <a:p>
            <a:pPr marL="360000" indent="0" eaLnBrk="1" fontAlgn="auto" hangingPunct="1">
              <a:lnSpc>
                <a:spcPct val="120000"/>
              </a:lnSpc>
              <a:spcBef>
                <a:spcPts val="0"/>
              </a:spcBef>
              <a:spcAft>
                <a:spcPts val="0"/>
              </a:spcAft>
              <a:buFont typeface="Arial" panose="020B0604020202020204" pitchFamily="34" charset="0"/>
              <a:buNone/>
              <a:defRPr/>
            </a:pPr>
            <a:r>
              <a:rPr lang="it-IT" sz="3100" smtClean="0"/>
              <a:t>“Accoglienza” </a:t>
            </a:r>
            <a:r>
              <a:rPr lang="it-IT" sz="3100" dirty="0" smtClean="0"/>
              <a:t>per me è una parola </a:t>
            </a:r>
            <a:r>
              <a:rPr lang="it-IT" sz="3100" smtClean="0"/>
              <a:t>che racchiude molti significati.</a:t>
            </a:r>
          </a:p>
          <a:p>
            <a:pPr marL="360000" indent="0" eaLnBrk="1" fontAlgn="auto" hangingPunct="1">
              <a:lnSpc>
                <a:spcPct val="120000"/>
              </a:lnSpc>
              <a:spcBef>
                <a:spcPts val="0"/>
              </a:spcBef>
              <a:spcAft>
                <a:spcPts val="0"/>
              </a:spcAft>
              <a:buFont typeface="Arial" panose="020B0604020202020204" pitchFamily="34" charset="0"/>
              <a:buNone/>
              <a:defRPr/>
            </a:pPr>
            <a:r>
              <a:rPr lang="it-IT" sz="3100" smtClean="0"/>
              <a:t>Primo fra tutti è permettere di far ambientare </a:t>
            </a:r>
            <a:r>
              <a:rPr lang="it-IT" sz="3100" dirty="0" smtClean="0"/>
              <a:t>una </a:t>
            </a:r>
            <a:r>
              <a:rPr lang="it-IT" sz="3100" smtClean="0"/>
              <a:t>persona nuova in un gruppo, oppure è quando arrivano persone straniere che </a:t>
            </a:r>
            <a:r>
              <a:rPr lang="it-IT" sz="3100" dirty="0" smtClean="0"/>
              <a:t>non parlano l’italiano e </a:t>
            </a:r>
            <a:r>
              <a:rPr lang="it-IT" sz="3100" smtClean="0"/>
              <a:t>noi le aiutiamo per accoglierle </a:t>
            </a:r>
            <a:r>
              <a:rPr lang="it-IT" sz="3100" dirty="0" smtClean="0"/>
              <a:t>con </a:t>
            </a:r>
            <a:r>
              <a:rPr lang="it-IT" sz="3100" smtClean="0"/>
              <a:t>tutto </a:t>
            </a:r>
          </a:p>
          <a:p>
            <a:pPr marL="360000" indent="0" eaLnBrk="1" fontAlgn="auto" hangingPunct="1">
              <a:lnSpc>
                <a:spcPct val="120000"/>
              </a:lnSpc>
              <a:spcBef>
                <a:spcPts val="0"/>
              </a:spcBef>
              <a:spcAft>
                <a:spcPts val="0"/>
              </a:spcAft>
              <a:buFont typeface="Arial" panose="020B0604020202020204" pitchFamily="34" charset="0"/>
              <a:buNone/>
              <a:defRPr/>
            </a:pPr>
            <a:r>
              <a:rPr lang="it-IT" sz="3100" smtClean="0"/>
              <a:t>il nostro calore. </a:t>
            </a:r>
          </a:p>
          <a:p>
            <a:pPr marL="360000" indent="0" eaLnBrk="1" hangingPunct="1">
              <a:lnSpc>
                <a:spcPct val="120000"/>
              </a:lnSpc>
              <a:spcBef>
                <a:spcPts val="0"/>
              </a:spcBef>
              <a:spcAft>
                <a:spcPts val="0"/>
              </a:spcAft>
              <a:buFont typeface="Arial" charset="0"/>
              <a:buNone/>
              <a:defRPr/>
            </a:pPr>
            <a:endParaRPr lang="it-IT" sz="3100" smtClean="0"/>
          </a:p>
          <a:p>
            <a:pPr marL="360000" indent="0" eaLnBrk="1" hangingPunct="1">
              <a:lnSpc>
                <a:spcPct val="120000"/>
              </a:lnSpc>
              <a:spcBef>
                <a:spcPts val="0"/>
              </a:spcBef>
              <a:spcAft>
                <a:spcPts val="0"/>
              </a:spcAft>
              <a:defRPr/>
            </a:pPr>
            <a:r>
              <a:rPr lang="it-IT" sz="3100" smtClean="0"/>
              <a:t>Diana:</a:t>
            </a:r>
          </a:p>
          <a:p>
            <a:pPr marL="360000" indent="0" eaLnBrk="1" hangingPunct="1">
              <a:lnSpc>
                <a:spcPct val="120000"/>
              </a:lnSpc>
              <a:spcBef>
                <a:spcPts val="0"/>
              </a:spcBef>
              <a:spcAft>
                <a:spcPts val="0"/>
              </a:spcAft>
              <a:buFont typeface="Arial" charset="0"/>
              <a:buNone/>
              <a:defRPr/>
            </a:pPr>
            <a:endParaRPr lang="it-IT" sz="3100" smtClean="0"/>
          </a:p>
          <a:p>
            <a:pPr marL="360000" indent="0" eaLnBrk="1" hangingPunct="1">
              <a:lnSpc>
                <a:spcPct val="120000"/>
              </a:lnSpc>
              <a:spcBef>
                <a:spcPts val="0"/>
              </a:spcBef>
              <a:spcAft>
                <a:spcPts val="0"/>
              </a:spcAft>
              <a:buFont typeface="Arial" charset="0"/>
              <a:buNone/>
              <a:defRPr/>
            </a:pPr>
            <a:r>
              <a:rPr lang="it-IT" sz="3100" smtClean="0"/>
              <a:t>L’accoglienza per me si ha quando si fa sentire una persona accettata e le si permette di farla integrare in un gruppo senza lasciarla da parte, in poche parole farla sentire a suo agio, conoscendola meglio e permettendole di aprirsi con gli altri.</a:t>
            </a:r>
          </a:p>
          <a:p>
            <a:pPr eaLnBrk="1" hangingPunct="1">
              <a:spcBef>
                <a:spcPts val="0"/>
              </a:spcBef>
              <a:buFont typeface="Arial" charset="0"/>
              <a:buNone/>
              <a:defRPr/>
            </a:pPr>
            <a:endParaRPr lang="it-IT" sz="3000" smtClean="0"/>
          </a:p>
          <a:p>
            <a:pPr eaLnBrk="1" fontAlgn="auto" hangingPunct="1">
              <a:spcAft>
                <a:spcPts val="0"/>
              </a:spcAft>
              <a:buFont typeface="Arial" panose="020B0604020202020204" pitchFamily="34" charset="0"/>
              <a:buNone/>
              <a:defRPr/>
            </a:pPr>
            <a:endParaRPr lang="it-IT"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323850" y="333375"/>
            <a:ext cx="8496300" cy="6119813"/>
          </a:xfrm>
          <a:prstGeom prst="rect">
            <a:avLst/>
          </a:prstGeom>
          <a:solidFill>
            <a:schemeClr val="accent6">
              <a:lumMod val="40000"/>
              <a:lumOff val="60000"/>
            </a:schemeClr>
          </a:solidFill>
          <a:ln>
            <a:solidFill>
              <a:schemeClr val="accent6">
                <a:lumMod val="50000"/>
              </a:schemeClr>
            </a:solidFill>
          </a:ln>
        </p:spPr>
        <p:txBody>
          <a:bodyPr>
            <a:spAutoFit/>
          </a:bodyPr>
          <a:lstStyle/>
          <a:p>
            <a:pPr marL="360000">
              <a:buFont typeface="Arial" pitchFamily="34" charset="0"/>
              <a:buChar char="•"/>
              <a:defRPr/>
            </a:pPr>
            <a:r>
              <a:rPr lang="it-IT" sz="2400">
                <a:latin typeface="+mn-lt"/>
              </a:rPr>
              <a:t> Regina:</a:t>
            </a:r>
          </a:p>
          <a:p>
            <a:pPr marL="360000">
              <a:buFont typeface="Arial" pitchFamily="34" charset="0"/>
              <a:buChar char="•"/>
              <a:defRPr/>
            </a:pPr>
            <a:endParaRPr lang="it-IT" sz="2400">
              <a:latin typeface="+mn-lt"/>
            </a:endParaRPr>
          </a:p>
          <a:p>
            <a:pPr marL="360000">
              <a:defRPr/>
            </a:pPr>
            <a:r>
              <a:rPr lang="it-IT" sz="2400">
                <a:latin typeface="+mn-lt"/>
              </a:rPr>
              <a:t>Per me la parola “accoglienza” ha molti significati di valore e trovo che essa sia fonte di rispetto e educazione verso il prossimo. </a:t>
            </a:r>
            <a:br>
              <a:rPr lang="it-IT" sz="2400">
                <a:latin typeface="+mn-lt"/>
              </a:rPr>
            </a:br>
            <a:r>
              <a:rPr lang="it-IT" sz="2400">
                <a:latin typeface="+mn-lt"/>
              </a:rPr>
              <a:t>Io penso che ognuno di noi dovrebbe cercare di dare il meglio, facendo sempre dei passi in avanti, anche se piccoli, ma pieni di impegno e volontà, perciò credo che se ognuno facesse la sua parte, il mondo diventerebbe un posto migliore e veramente accogliente.                                                                  </a:t>
            </a:r>
            <a:br>
              <a:rPr lang="it-IT" sz="2400">
                <a:latin typeface="+mn-lt"/>
              </a:rPr>
            </a:br>
            <a:r>
              <a:rPr lang="it-IT" sz="2400">
                <a:latin typeface="+mn-lt"/>
              </a:rPr>
              <a:t>Tutti dovremmo aiutare chi ne ha più bisogno, cercando di  capire che anche i piccoli gesti sono importanti, come in questo periodo. Poco prima che avessimo a che fare con questo virus, davamo per scontato anche un semplice abbraccio caloroso, mentre oggi ci rendiamo veramente conto quanto siano speciali i piccoli gesti.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858000"/>
          </a:xfrm>
          <a:solidFill>
            <a:schemeClr val="bg1">
              <a:lumMod val="95000"/>
            </a:schemeClr>
          </a:solidFill>
        </p:spPr>
        <p:txBody>
          <a:bodyPr/>
          <a:lstStyle/>
          <a:p>
            <a:pPr algn="l">
              <a:defRPr/>
            </a:pPr>
            <a:r>
              <a:rPr lang="it-IT" sz="2800" smtClean="0">
                <a:latin typeface="Arial Black" pitchFamily="34" charset="0"/>
              </a:rPr>
              <a:t>              PROPONIAMO</a:t>
            </a:r>
            <a:br>
              <a:rPr lang="it-IT" sz="2800" smtClean="0">
                <a:latin typeface="Arial Black" pitchFamily="34" charset="0"/>
              </a:rPr>
            </a:br>
            <a:r>
              <a:rPr lang="it-IT" sz="2800" smtClean="0">
                <a:latin typeface="Arial Black" pitchFamily="34" charset="0"/>
              </a:rPr>
              <a:t>  UN PICCOLO VOCABOLARIO </a:t>
            </a:r>
            <a:br>
              <a:rPr lang="it-IT" sz="2800" smtClean="0">
                <a:latin typeface="Arial Black" pitchFamily="34" charset="0"/>
              </a:rPr>
            </a:br>
            <a:r>
              <a:rPr lang="it-IT" sz="2800" smtClean="0">
                <a:latin typeface="Arial Black" pitchFamily="34" charset="0"/>
              </a:rPr>
              <a:t>        DELL’</a:t>
            </a:r>
            <a:r>
              <a:rPr lang="it-IT" sz="2800" i="1" smtClean="0">
                <a:latin typeface="Arial Black" pitchFamily="34" charset="0"/>
              </a:rPr>
              <a:t>ACCOGLIENZA </a:t>
            </a:r>
            <a:br>
              <a:rPr lang="it-IT" sz="2800" i="1" smtClean="0">
                <a:latin typeface="Arial Black" pitchFamily="34" charset="0"/>
              </a:rPr>
            </a:br>
            <a:r>
              <a:rPr lang="it-IT" sz="2800" i="1" smtClean="0">
                <a:latin typeface="Arial Black" pitchFamily="34" charset="0"/>
              </a:rPr>
              <a:t>      </a:t>
            </a:r>
            <a:r>
              <a:rPr lang="it-IT" sz="2800" smtClean="0">
                <a:latin typeface="Arial Black" pitchFamily="34" charset="0"/>
              </a:rPr>
              <a:t>AI </a:t>
            </a:r>
            <a:r>
              <a:rPr lang="it-IT" sz="2800" dirty="0" smtClean="0">
                <a:latin typeface="Arial Black" pitchFamily="34" charset="0"/>
              </a:rPr>
              <a:t>COMPAGNI APPENA </a:t>
            </a:r>
            <a:br>
              <a:rPr lang="it-IT" sz="2800" dirty="0" smtClean="0">
                <a:latin typeface="Arial Black" pitchFamily="34" charset="0"/>
              </a:rPr>
            </a:br>
            <a:r>
              <a:rPr lang="it-IT" sz="2800" dirty="0" smtClean="0">
                <a:latin typeface="Arial Black" pitchFamily="34" charset="0"/>
              </a:rPr>
              <a:t>        ARRIVATI CHE NON </a:t>
            </a:r>
            <a:br>
              <a:rPr lang="it-IT" sz="2800" dirty="0" smtClean="0">
                <a:latin typeface="Arial Black" pitchFamily="34" charset="0"/>
              </a:rPr>
            </a:br>
            <a:r>
              <a:rPr lang="it-IT" sz="2800" dirty="0" smtClean="0">
                <a:latin typeface="Arial Black" pitchFamily="34" charset="0"/>
              </a:rPr>
              <a:t>      CONOSCONO ANCORA </a:t>
            </a:r>
            <a:br>
              <a:rPr lang="it-IT" sz="2800" dirty="0" smtClean="0">
                <a:latin typeface="Arial Black" pitchFamily="34" charset="0"/>
              </a:rPr>
            </a:br>
            <a:r>
              <a:rPr lang="it-IT" sz="2800" smtClean="0">
                <a:latin typeface="Arial Black" pitchFamily="34" charset="0"/>
              </a:rPr>
              <a:t>               L’ITALIANO </a:t>
            </a:r>
            <a:r>
              <a:rPr lang="it-IT" sz="3600" i="1" dirty="0" smtClean="0">
                <a:latin typeface="Arial Black" pitchFamily="34" charset="0"/>
              </a:rPr>
              <a:t/>
            </a:r>
            <a:br>
              <a:rPr lang="it-IT" sz="3600" i="1" dirty="0" smtClean="0">
                <a:latin typeface="Arial Black" pitchFamily="34" charset="0"/>
              </a:rPr>
            </a:br>
            <a:r>
              <a:rPr lang="it-IT" sz="2800" dirty="0" smtClean="0">
                <a:latin typeface="Arial Black" pitchFamily="34" charset="0"/>
              </a:rPr>
              <a:t/>
            </a:r>
            <a:br>
              <a:rPr lang="it-IT" sz="2800" dirty="0" smtClean="0">
                <a:latin typeface="Arial Black" pitchFamily="34" charset="0"/>
              </a:rPr>
            </a:br>
            <a:r>
              <a:rPr lang="it-IT" sz="2800" dirty="0" smtClean="0">
                <a:latin typeface="Arial Black" pitchFamily="34" charset="0"/>
              </a:rPr>
              <a:t>                    </a:t>
            </a:r>
            <a:r>
              <a:rPr lang="it-IT" sz="2200" dirty="0" smtClean="0">
                <a:latin typeface="Arial Black" pitchFamily="34" charset="0"/>
              </a:rPr>
              <a:t>TRADUZIONI DI TERMINI ED ESPRESSIONI      				  UTILI A SCUOLA IN </a:t>
            </a:r>
            <a:br>
              <a:rPr lang="it-IT" sz="2200" dirty="0" smtClean="0">
                <a:latin typeface="Arial Black" pitchFamily="34" charset="0"/>
              </a:rPr>
            </a:br>
            <a:r>
              <a:rPr lang="it-IT" sz="2200" dirty="0" smtClean="0">
                <a:latin typeface="Arial Black" pitchFamily="34" charset="0"/>
              </a:rPr>
              <a:t>			  ALBANESE, MOLDAVO, RUMENO</a:t>
            </a:r>
            <a:br>
              <a:rPr lang="it-IT" sz="2200" dirty="0" smtClean="0">
                <a:latin typeface="Arial Black" pitchFamily="34" charset="0"/>
              </a:rPr>
            </a:br>
            <a:r>
              <a:rPr lang="it-IT" sz="2200" dirty="0" smtClean="0">
                <a:latin typeface="Arial Black" pitchFamily="34" charset="0"/>
              </a:rPr>
              <a:t>				(LE LINGUE PARLATE DA </a:t>
            </a:r>
            <a:br>
              <a:rPr lang="it-IT" sz="2200" dirty="0" smtClean="0">
                <a:latin typeface="Arial Black" pitchFamily="34" charset="0"/>
              </a:rPr>
            </a:br>
            <a:r>
              <a:rPr lang="it-IT" sz="2200" dirty="0" smtClean="0">
                <a:latin typeface="Arial Black" pitchFamily="34" charset="0"/>
              </a:rPr>
              <a:t>			       5 ALUNNI/E DELLA CLASSE) </a:t>
            </a:r>
            <a:endParaRPr lang="it-IT" sz="2200" i="1" dirty="0"/>
          </a:p>
        </p:txBody>
      </p:sp>
      <p:pic>
        <p:nvPicPr>
          <p:cNvPr id="15364" name="Picture 4" descr="*ATHELIERCORTEZ* SWAROVSKY LETTERE ALFABETO TERMO ADESIVE SC-50%"/>
          <p:cNvPicPr>
            <a:picLocks noChangeAspect="1" noChangeArrowheads="1"/>
          </p:cNvPicPr>
          <p:nvPr/>
        </p:nvPicPr>
        <p:blipFill>
          <a:blip r:embed="rId2" cstate="print"/>
          <a:srcRect l="7861" t="5269" r="7727" b="6594"/>
          <a:stretch>
            <a:fillRect/>
          </a:stretch>
        </p:blipFill>
        <p:spPr bwMode="auto">
          <a:xfrm rot="21242167">
            <a:off x="487363" y="4165600"/>
            <a:ext cx="1792287" cy="1871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magine 3" descr="download.jpg"/>
          <p:cNvPicPr>
            <a:picLocks noChangeAspect="1"/>
          </p:cNvPicPr>
          <p:nvPr/>
        </p:nvPicPr>
        <p:blipFill>
          <a:blip r:embed="rId3" cstate="print"/>
          <a:stretch>
            <a:fillRect/>
          </a:stretch>
        </p:blipFill>
        <p:spPr>
          <a:xfrm rot="299047">
            <a:off x="5802313" y="1247775"/>
            <a:ext cx="2922587" cy="1943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ttotitolo 2">
            <a:extLst/>
          </p:cNvPr>
          <p:cNvSpPr txBox="1">
            <a:spLocks/>
          </p:cNvSpPr>
          <p:nvPr/>
        </p:nvSpPr>
        <p:spPr bwMode="auto">
          <a:xfrm>
            <a:off x="0" y="0"/>
            <a:ext cx="9144000" cy="6858000"/>
          </a:xfrm>
          <a:prstGeom prst="rect">
            <a:avLst/>
          </a:prstGeom>
          <a:solidFill>
            <a:schemeClr val="accent6">
              <a:lumMod val="20000"/>
              <a:lumOff val="80000"/>
            </a:schemeClr>
          </a:solidFill>
          <a:ln w="9525">
            <a:solidFill>
              <a:schemeClr val="accent6">
                <a:lumMod val="50000"/>
              </a:schemeClr>
            </a:solidFill>
            <a:miter lim="800000"/>
            <a:headEnd/>
            <a:tailEnd/>
          </a:ln>
        </p:spPr>
        <p:txBody>
          <a:bodyPr>
            <a:normAutofit/>
          </a:bodyPr>
          <a:lstStyle/>
          <a:p>
            <a:pPr marL="342900" indent="-342900">
              <a:spcBef>
                <a:spcPct val="20000"/>
              </a:spcBef>
              <a:defRPr/>
            </a:pPr>
            <a:r>
              <a:rPr lang="it-IT" sz="3200" dirty="0">
                <a:solidFill>
                  <a:srgbClr val="FF0000"/>
                </a:solidFill>
                <a:latin typeface="+mn-lt"/>
                <a:cs typeface="+mn-cs"/>
              </a:rPr>
              <a:t>    </a:t>
            </a:r>
            <a:r>
              <a:rPr lang="it-IT" sz="2400" dirty="0">
                <a:solidFill>
                  <a:srgbClr val="FF0000"/>
                </a:solidFill>
                <a:latin typeface="+mn-lt"/>
                <a:cs typeface="+mn-cs"/>
              </a:rPr>
              <a:t>Italiano                 </a:t>
            </a:r>
            <a:r>
              <a:rPr lang="it-IT" sz="2400">
                <a:solidFill>
                  <a:srgbClr val="FF0000"/>
                </a:solidFill>
                <a:latin typeface="+mn-lt"/>
                <a:cs typeface="+mn-cs"/>
              </a:rPr>
              <a:t>           </a:t>
            </a:r>
            <a:r>
              <a:rPr lang="it-IT" sz="2400">
                <a:solidFill>
                  <a:srgbClr val="FF0000"/>
                </a:solidFill>
                <a:latin typeface="+mn-lt"/>
                <a:ea typeface="+mn-lt"/>
                <a:cs typeface="+mn-lt"/>
              </a:rPr>
              <a:t>Moldavo/Rumeno</a:t>
            </a:r>
            <a:r>
              <a:rPr lang="it-IT" sz="2400" dirty="0">
                <a:solidFill>
                  <a:srgbClr val="FF0000"/>
                </a:solidFill>
                <a:latin typeface="+mn-lt"/>
                <a:ea typeface="+mn-lt"/>
                <a:cs typeface="+mn-lt"/>
              </a:rPr>
              <a:t> </a:t>
            </a:r>
            <a:r>
              <a:rPr lang="it-IT" sz="2400" dirty="0">
                <a:solidFill>
                  <a:srgbClr val="FF0000"/>
                </a:solidFill>
                <a:latin typeface="+mn-lt"/>
                <a:cs typeface="+mn-cs"/>
              </a:rPr>
              <a:t>           </a:t>
            </a:r>
            <a:r>
              <a:rPr lang="it-IT" sz="2400">
                <a:solidFill>
                  <a:srgbClr val="FF0000"/>
                </a:solidFill>
                <a:latin typeface="+mn-lt"/>
                <a:cs typeface="+mn-cs"/>
              </a:rPr>
              <a:t>   Albanese</a:t>
            </a:r>
            <a:endParaRPr lang="it-IT" sz="2400" dirty="0">
              <a:solidFill>
                <a:srgbClr val="FF0000"/>
              </a:solidFill>
              <a:latin typeface="+mn-lt"/>
              <a:cs typeface="Calibri"/>
            </a:endParaRPr>
          </a:p>
          <a:p>
            <a:pPr marL="342900" indent="-342900">
              <a:spcBef>
                <a:spcPct val="20000"/>
              </a:spcBef>
              <a:buFont typeface="Arial" charset="0"/>
              <a:buNone/>
              <a:defRPr/>
            </a:pPr>
            <a:endParaRPr lang="it-IT" sz="2400" dirty="0">
              <a:latin typeface="+mn-lt"/>
              <a:cs typeface="Arial" panose="020B0604020202020204" pitchFamily="34" charset="0"/>
            </a:endParaRPr>
          </a:p>
          <a:p>
            <a:pPr marL="359410" indent="-342900">
              <a:spcBef>
                <a:spcPct val="20000"/>
              </a:spcBef>
              <a:defRPr/>
            </a:pPr>
            <a:r>
              <a:rPr lang="it-IT" sz="2400" dirty="0">
                <a:latin typeface="+mn-lt"/>
                <a:cs typeface="Arial"/>
              </a:rPr>
              <a:t>Benvenuto/a                       Bine ai </a:t>
            </a:r>
            <a:r>
              <a:rPr lang="it-IT" sz="2400" dirty="0" err="1">
                <a:latin typeface="+mn-lt"/>
                <a:cs typeface="Arial"/>
              </a:rPr>
              <a:t>venit</a:t>
            </a:r>
            <a:r>
              <a:rPr lang="it-IT" sz="2400" dirty="0">
                <a:latin typeface="+mn-lt"/>
                <a:cs typeface="Arial"/>
              </a:rPr>
              <a:t>!                    </a:t>
            </a:r>
            <a:r>
              <a:rPr lang="it-IT" sz="2400">
                <a:latin typeface="+mn-lt"/>
                <a:cs typeface="Arial"/>
              </a:rPr>
              <a:t>  Mirëseardhje</a:t>
            </a:r>
            <a:r>
              <a:rPr lang="it-IT" sz="2400" dirty="0">
                <a:latin typeface="+mn-lt"/>
                <a:cs typeface="Arial"/>
              </a:rPr>
              <a:t>  </a:t>
            </a:r>
          </a:p>
          <a:p>
            <a:pPr marL="359410" indent="-342900">
              <a:spcBef>
                <a:spcPct val="20000"/>
              </a:spcBef>
              <a:defRPr/>
            </a:pPr>
            <a:r>
              <a:rPr lang="it-IT" altLang="it-IT" sz="2400" smtClean="0">
                <a:latin typeface="+mn-lt"/>
              </a:rPr>
              <a:t>Io mi chiamo…                    Numele meu este…           Unë  quhem…</a:t>
            </a:r>
            <a:endParaRPr lang="it-IT" altLang="it-IT" sz="2400" smtClean="0"/>
          </a:p>
          <a:p>
            <a:pPr marL="359410" indent="-342900">
              <a:spcBef>
                <a:spcPct val="20000"/>
              </a:spcBef>
              <a:defRPr/>
            </a:pPr>
            <a:r>
              <a:rPr lang="it-IT" sz="2400" smtClean="0">
                <a:latin typeface="+mn-lt"/>
                <a:cs typeface="Arial"/>
              </a:rPr>
              <a:t>Ciao</a:t>
            </a:r>
            <a:r>
              <a:rPr lang="it-IT" sz="2400" dirty="0">
                <a:latin typeface="+mn-lt"/>
                <a:cs typeface="Arial"/>
              </a:rPr>
              <a:t>                                   </a:t>
            </a:r>
            <a:r>
              <a:rPr lang="it-IT" sz="2400">
                <a:latin typeface="+mn-lt"/>
                <a:cs typeface="Arial"/>
              </a:rPr>
              <a:t>    Salut</a:t>
            </a:r>
            <a:r>
              <a:rPr lang="it-IT" sz="2400" dirty="0">
                <a:latin typeface="+mn-lt"/>
                <a:cs typeface="Arial"/>
              </a:rPr>
              <a:t>!                       </a:t>
            </a:r>
            <a:r>
              <a:rPr lang="it-IT" sz="2400">
                <a:latin typeface="+mn-lt"/>
                <a:cs typeface="Arial"/>
              </a:rPr>
              <a:t>            Përsëndetje</a:t>
            </a:r>
            <a:endParaRPr lang="it-IT" sz="2400" dirty="0">
              <a:latin typeface="+mn-lt"/>
              <a:cs typeface="Arial" panose="020B0604020202020204" pitchFamily="34" charset="0"/>
            </a:endParaRPr>
          </a:p>
          <a:p>
            <a:pPr marL="359410" indent="-342900">
              <a:spcBef>
                <a:spcPct val="20000"/>
              </a:spcBef>
              <a:defRPr/>
            </a:pPr>
            <a:r>
              <a:rPr lang="it-IT" sz="2400" dirty="0">
                <a:latin typeface="+mn-lt"/>
                <a:cs typeface="Arial"/>
              </a:rPr>
              <a:t>Ci vediamo domani            Ne </a:t>
            </a:r>
            <a:r>
              <a:rPr lang="it-IT" sz="2400" dirty="0" err="1">
                <a:latin typeface="+mn-lt"/>
                <a:cs typeface="Arial"/>
              </a:rPr>
              <a:t>vedem</a:t>
            </a:r>
            <a:r>
              <a:rPr lang="it-IT" sz="2400" dirty="0">
                <a:latin typeface="+mn-lt"/>
                <a:cs typeface="Arial"/>
              </a:rPr>
              <a:t> </a:t>
            </a:r>
            <a:r>
              <a:rPr lang="it-IT" sz="2400" dirty="0" err="1">
                <a:latin typeface="+mn-lt"/>
                <a:cs typeface="Arial"/>
              </a:rPr>
              <a:t>mâine</a:t>
            </a:r>
            <a:r>
              <a:rPr lang="it-IT" sz="2400" dirty="0">
                <a:latin typeface="+mn-lt"/>
                <a:cs typeface="Arial"/>
              </a:rPr>
              <a:t>            </a:t>
            </a:r>
            <a:r>
              <a:rPr lang="it-IT" sz="2400">
                <a:latin typeface="+mn-lt"/>
                <a:cs typeface="Arial"/>
              </a:rPr>
              <a:t>   Shihemi </a:t>
            </a:r>
            <a:r>
              <a:rPr lang="it-IT" sz="2400" dirty="0" err="1">
                <a:latin typeface="+mn-lt"/>
                <a:cs typeface="Arial"/>
              </a:rPr>
              <a:t>nesër</a:t>
            </a:r>
            <a:endParaRPr lang="it-IT" sz="2400" dirty="0">
              <a:latin typeface="+mn-lt"/>
              <a:cs typeface="Arial"/>
            </a:endParaRPr>
          </a:p>
          <a:p>
            <a:pPr marL="359410" indent="-342900">
              <a:spcBef>
                <a:spcPct val="20000"/>
              </a:spcBef>
              <a:defRPr/>
            </a:pPr>
            <a:r>
              <a:rPr lang="it-IT" sz="2400" dirty="0">
                <a:latin typeface="+mn-lt"/>
                <a:cs typeface="Arial"/>
              </a:rPr>
              <a:t>Da quale paese vieni?       </a:t>
            </a:r>
            <a:r>
              <a:rPr lang="it-IT" sz="2400" dirty="0" err="1">
                <a:latin typeface="+mn-lt"/>
                <a:cs typeface="Arial"/>
              </a:rPr>
              <a:t>Din</a:t>
            </a:r>
            <a:r>
              <a:rPr lang="it-IT" sz="2400" dirty="0">
                <a:latin typeface="+mn-lt"/>
                <a:cs typeface="Arial"/>
              </a:rPr>
              <a:t> ce </a:t>
            </a:r>
            <a:r>
              <a:rPr lang="it-IT" sz="2400" dirty="0" err="1">
                <a:latin typeface="+mn-lt"/>
                <a:cs typeface="Arial"/>
              </a:rPr>
              <a:t>țară</a:t>
            </a:r>
            <a:r>
              <a:rPr lang="it-IT" sz="2400" dirty="0">
                <a:latin typeface="+mn-lt"/>
                <a:cs typeface="Arial"/>
              </a:rPr>
              <a:t> vii?               </a:t>
            </a:r>
            <a:r>
              <a:rPr lang="it-IT" sz="2400">
                <a:latin typeface="+mn-lt"/>
                <a:cs typeface="Arial"/>
              </a:rPr>
              <a:t>     Nga </a:t>
            </a:r>
            <a:r>
              <a:rPr lang="it-IT" sz="2400" dirty="0" err="1">
                <a:latin typeface="+mn-lt"/>
                <a:cs typeface="Arial"/>
              </a:rPr>
              <a:t>cili</a:t>
            </a:r>
            <a:r>
              <a:rPr lang="it-IT" sz="2400" dirty="0">
                <a:latin typeface="+mn-lt"/>
                <a:cs typeface="Arial"/>
              </a:rPr>
              <a:t> </a:t>
            </a:r>
            <a:r>
              <a:rPr lang="it-IT" sz="2400" dirty="0" err="1">
                <a:latin typeface="+mn-lt"/>
                <a:cs typeface="Arial"/>
              </a:rPr>
              <a:t>vend</a:t>
            </a:r>
            <a:r>
              <a:rPr lang="it-IT" sz="2400" dirty="0">
                <a:latin typeface="+mn-lt"/>
                <a:cs typeface="Arial"/>
              </a:rPr>
              <a:t> </a:t>
            </a:r>
            <a:r>
              <a:rPr lang="it-IT" sz="2400" dirty="0" err="1">
                <a:latin typeface="+mn-lt"/>
                <a:cs typeface="Arial"/>
              </a:rPr>
              <a:t>jeni</a:t>
            </a:r>
            <a:r>
              <a:rPr lang="it-IT" sz="2400" dirty="0">
                <a:latin typeface="+mn-lt"/>
                <a:cs typeface="Arial"/>
              </a:rPr>
              <a:t>?</a:t>
            </a:r>
          </a:p>
          <a:p>
            <a:pPr marL="359410" indent="-342900">
              <a:spcBef>
                <a:spcPct val="20000"/>
              </a:spcBef>
              <a:defRPr/>
            </a:pPr>
            <a:r>
              <a:rPr lang="it-IT" sz="2400" dirty="0">
                <a:latin typeface="+mn-lt"/>
                <a:cs typeface="Arial"/>
              </a:rPr>
              <a:t>Grazie                               </a:t>
            </a:r>
            <a:r>
              <a:rPr lang="it-IT" sz="2400">
                <a:latin typeface="+mn-lt"/>
                <a:cs typeface="Arial"/>
              </a:rPr>
              <a:t>    Mulțumesc</a:t>
            </a:r>
            <a:r>
              <a:rPr lang="it-IT" sz="2400" dirty="0">
                <a:latin typeface="+mn-lt"/>
                <a:cs typeface="Arial"/>
              </a:rPr>
              <a:t>                        </a:t>
            </a:r>
            <a:r>
              <a:rPr lang="it-IT" sz="2400">
                <a:latin typeface="+mn-lt"/>
                <a:cs typeface="Arial"/>
              </a:rPr>
              <a:t>  Faleminderit</a:t>
            </a:r>
            <a:endParaRPr lang="it-IT" sz="2400" dirty="0">
              <a:latin typeface="+mn-lt"/>
              <a:cs typeface="Arial"/>
            </a:endParaRPr>
          </a:p>
          <a:p>
            <a:pPr marL="359410" indent="-342900">
              <a:spcBef>
                <a:spcPct val="20000"/>
              </a:spcBef>
              <a:defRPr/>
            </a:pPr>
            <a:r>
              <a:rPr lang="it-IT" sz="2400" dirty="0">
                <a:latin typeface="+mn-lt"/>
                <a:cs typeface="Arial"/>
              </a:rPr>
              <a:t>No, grazie                        </a:t>
            </a:r>
            <a:r>
              <a:rPr lang="it-IT" sz="2400">
                <a:latin typeface="+mn-lt"/>
                <a:cs typeface="Arial"/>
              </a:rPr>
              <a:t>    </a:t>
            </a:r>
            <a:r>
              <a:rPr lang="it-IT" sz="2400" dirty="0">
                <a:latin typeface="+mn-lt"/>
                <a:cs typeface="Arial"/>
              </a:rPr>
              <a:t>Nu, </a:t>
            </a:r>
            <a:r>
              <a:rPr lang="it-IT" sz="2400" dirty="0" err="1">
                <a:latin typeface="+mn-lt"/>
                <a:cs typeface="Arial"/>
              </a:rPr>
              <a:t>mulțumesc</a:t>
            </a:r>
            <a:r>
              <a:rPr lang="it-IT" sz="2400" dirty="0">
                <a:latin typeface="+mn-lt"/>
                <a:cs typeface="Arial"/>
              </a:rPr>
              <a:t>                 </a:t>
            </a:r>
            <a:r>
              <a:rPr lang="it-IT" sz="2400">
                <a:latin typeface="+mn-lt"/>
                <a:cs typeface="Arial"/>
              </a:rPr>
              <a:t>  Jo </a:t>
            </a:r>
            <a:r>
              <a:rPr lang="it-IT" sz="2400" dirty="0" err="1">
                <a:latin typeface="+mn-lt"/>
                <a:cs typeface="Arial"/>
              </a:rPr>
              <a:t>faleminderit</a:t>
            </a:r>
            <a:endParaRPr lang="it-IT" sz="2400" dirty="0">
              <a:latin typeface="+mn-lt"/>
              <a:cs typeface="Arial"/>
            </a:endParaRPr>
          </a:p>
          <a:p>
            <a:pPr marL="359410" indent="-342900">
              <a:spcBef>
                <a:spcPct val="20000"/>
              </a:spcBef>
              <a:defRPr/>
            </a:pPr>
            <a:r>
              <a:rPr lang="it-IT" sz="2400" dirty="0">
                <a:latin typeface="+mn-lt"/>
                <a:cs typeface="Arial"/>
              </a:rPr>
              <a:t>Per favore                         </a:t>
            </a:r>
            <a:r>
              <a:rPr lang="it-IT" sz="2400">
                <a:latin typeface="+mn-lt"/>
                <a:cs typeface="Arial"/>
              </a:rPr>
              <a:t>   Te </a:t>
            </a:r>
            <a:r>
              <a:rPr lang="it-IT" sz="2400" dirty="0" err="1">
                <a:latin typeface="+mn-lt"/>
                <a:cs typeface="Arial"/>
              </a:rPr>
              <a:t>rog</a:t>
            </a:r>
            <a:r>
              <a:rPr lang="it-IT" sz="2400" dirty="0">
                <a:latin typeface="+mn-lt"/>
                <a:cs typeface="Arial"/>
              </a:rPr>
              <a:t>                               </a:t>
            </a:r>
            <a:r>
              <a:rPr lang="it-IT" sz="2400">
                <a:latin typeface="+mn-lt"/>
                <a:cs typeface="Arial"/>
              </a:rPr>
              <a:t>    Ju </a:t>
            </a:r>
            <a:r>
              <a:rPr lang="it-IT" sz="2400" dirty="0" err="1">
                <a:latin typeface="+mn-lt"/>
                <a:cs typeface="Arial"/>
              </a:rPr>
              <a:t>lutem</a:t>
            </a:r>
            <a:endParaRPr lang="it-IT" sz="2400" dirty="0">
              <a:latin typeface="+mn-lt"/>
              <a:cs typeface="Arial"/>
            </a:endParaRPr>
          </a:p>
          <a:p>
            <a:pPr marL="359410" indent="-342900">
              <a:spcBef>
                <a:spcPct val="20000"/>
              </a:spcBef>
              <a:defRPr/>
            </a:pPr>
            <a:r>
              <a:rPr lang="it-IT" sz="2400" dirty="0">
                <a:latin typeface="+mn-lt"/>
                <a:cs typeface="Arial"/>
              </a:rPr>
              <a:t>Prego                                </a:t>
            </a:r>
            <a:r>
              <a:rPr lang="it-IT" sz="2400">
                <a:latin typeface="+mn-lt"/>
                <a:cs typeface="Arial"/>
              </a:rPr>
              <a:t>    Poftim</a:t>
            </a:r>
            <a:r>
              <a:rPr lang="it-IT" sz="2400" dirty="0">
                <a:latin typeface="+mn-lt"/>
                <a:cs typeface="Arial"/>
              </a:rPr>
              <a:t>                               </a:t>
            </a:r>
            <a:r>
              <a:rPr lang="it-IT" sz="2400">
                <a:latin typeface="+mn-lt"/>
                <a:cs typeface="Arial"/>
              </a:rPr>
              <a:t>   Je </a:t>
            </a:r>
            <a:r>
              <a:rPr lang="it-IT" sz="2400" dirty="0">
                <a:latin typeface="+mn-lt"/>
                <a:cs typeface="Arial"/>
              </a:rPr>
              <a:t>i </a:t>
            </a:r>
            <a:r>
              <a:rPr lang="it-IT" sz="2400" dirty="0" err="1">
                <a:latin typeface="+mn-lt"/>
                <a:cs typeface="Arial"/>
              </a:rPr>
              <a:t>mirepritur</a:t>
            </a:r>
            <a:endParaRPr lang="it-IT" sz="2400" dirty="0">
              <a:latin typeface="+mn-lt"/>
              <a:cs typeface="Arial"/>
            </a:endParaRPr>
          </a:p>
          <a:p>
            <a:pPr marL="359410" indent="-342900">
              <a:spcBef>
                <a:spcPct val="20000"/>
              </a:spcBef>
              <a:defRPr/>
            </a:pPr>
            <a:r>
              <a:rPr lang="it-IT" sz="2400" dirty="0">
                <a:latin typeface="+mn-lt"/>
                <a:cs typeface="Arial"/>
              </a:rPr>
              <a:t>Scusa                               </a:t>
            </a:r>
            <a:r>
              <a:rPr lang="it-IT" sz="2400">
                <a:latin typeface="+mn-lt"/>
                <a:cs typeface="Arial"/>
              </a:rPr>
              <a:t>     Scuze</a:t>
            </a:r>
            <a:r>
              <a:rPr lang="it-IT" sz="2400" dirty="0">
                <a:latin typeface="+mn-lt"/>
                <a:cs typeface="Arial"/>
              </a:rPr>
              <a:t>                               </a:t>
            </a:r>
            <a:r>
              <a:rPr lang="it-IT" sz="2400">
                <a:latin typeface="+mn-lt"/>
                <a:cs typeface="Arial"/>
              </a:rPr>
              <a:t>     Me </a:t>
            </a:r>
            <a:r>
              <a:rPr lang="it-IT" sz="2400" dirty="0" err="1">
                <a:latin typeface="+mn-lt"/>
                <a:cs typeface="Arial"/>
              </a:rPr>
              <a:t>falni</a:t>
            </a:r>
            <a:r>
              <a:rPr lang="it-IT" sz="2400" dirty="0">
                <a:latin typeface="+mn-lt"/>
                <a:cs typeface="Arial"/>
              </a:rPr>
              <a:t> </a:t>
            </a:r>
          </a:p>
          <a:p>
            <a:pPr marL="359410" indent="-342900">
              <a:spcBef>
                <a:spcPct val="20000"/>
              </a:spcBef>
              <a:defRPr/>
            </a:pPr>
            <a:r>
              <a:rPr lang="it-IT" sz="2400" dirty="0">
                <a:latin typeface="+mn-lt"/>
                <a:cs typeface="Arial"/>
              </a:rPr>
              <a:t>Sì, grazie                          </a:t>
            </a:r>
            <a:r>
              <a:rPr lang="it-IT" sz="2400">
                <a:latin typeface="+mn-lt"/>
                <a:cs typeface="Arial"/>
              </a:rPr>
              <a:t>    Da</a:t>
            </a:r>
            <a:r>
              <a:rPr lang="it-IT" sz="2400" dirty="0">
                <a:latin typeface="+mn-lt"/>
                <a:cs typeface="Arial"/>
              </a:rPr>
              <a:t>, </a:t>
            </a:r>
            <a:r>
              <a:rPr lang="it-IT" sz="2400" dirty="0" err="1">
                <a:latin typeface="+mn-lt"/>
                <a:cs typeface="Arial"/>
              </a:rPr>
              <a:t>mulțumesc</a:t>
            </a:r>
            <a:r>
              <a:rPr lang="it-IT" sz="2400" dirty="0">
                <a:latin typeface="+mn-lt"/>
                <a:cs typeface="Arial"/>
              </a:rPr>
              <a:t>                 </a:t>
            </a:r>
            <a:r>
              <a:rPr lang="it-IT" sz="2400">
                <a:latin typeface="+mn-lt"/>
                <a:cs typeface="Arial"/>
              </a:rPr>
              <a:t>  Po</a:t>
            </a:r>
            <a:r>
              <a:rPr lang="it-IT" sz="2400" dirty="0">
                <a:latin typeface="+mn-lt"/>
                <a:cs typeface="Arial"/>
              </a:rPr>
              <a:t>, </a:t>
            </a:r>
            <a:r>
              <a:rPr lang="it-IT" sz="2400" dirty="0" err="1">
                <a:latin typeface="+mn-lt"/>
                <a:cs typeface="Arial"/>
              </a:rPr>
              <a:t>faleminderit</a:t>
            </a:r>
            <a:endParaRPr lang="it-IT" sz="2400" dirty="0">
              <a:latin typeface="+mn-lt"/>
              <a:cs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p:cNvPr>
          <p:cNvSpPr txBox="1"/>
          <p:nvPr/>
        </p:nvSpPr>
        <p:spPr>
          <a:xfrm>
            <a:off x="0" y="0"/>
            <a:ext cx="3492500" cy="6862763"/>
          </a:xfrm>
          <a:prstGeom prst="rect">
            <a:avLst/>
          </a:prstGeom>
          <a:solidFill>
            <a:schemeClr val="accent6">
              <a:lumMod val="20000"/>
              <a:lumOff val="80000"/>
            </a:schemeClr>
          </a:solidFill>
          <a:ln>
            <a:solidFill>
              <a:schemeClr val="accent6">
                <a:lumMod val="50000"/>
              </a:schemeClr>
            </a:solidFill>
          </a:ln>
        </p:spPr>
        <p:txBody>
          <a:bodyPr>
            <a:spAutoFit/>
          </a:bodyPr>
          <a:lstStyle/>
          <a:p>
            <a:pPr>
              <a:defRPr/>
            </a:pPr>
            <a:r>
              <a:rPr lang="it-IT" sz="2000">
                <a:solidFill>
                  <a:srgbClr val="FF0000"/>
                </a:solidFill>
                <a:latin typeface="+mn-lt"/>
                <a:cs typeface="Arial"/>
              </a:rPr>
              <a:t>Italiano</a:t>
            </a:r>
            <a:endParaRPr lang="it-IT" sz="2000">
              <a:solidFill>
                <a:srgbClr val="FF0000"/>
              </a:solidFill>
              <a:latin typeface="+mn-lt"/>
            </a:endParaRPr>
          </a:p>
          <a:p>
            <a:pPr>
              <a:defRPr/>
            </a:pPr>
            <a:endParaRPr lang="it-IT" sz="2000">
              <a:latin typeface="+mn-lt"/>
            </a:endParaRPr>
          </a:p>
          <a:p>
            <a:pPr>
              <a:defRPr/>
            </a:pPr>
            <a:r>
              <a:rPr lang="it-IT" sz="2000">
                <a:latin typeface="+mn-lt"/>
                <a:cs typeface="Arial"/>
              </a:rPr>
              <a:t>Quando sei arrivato in Italia?</a:t>
            </a:r>
          </a:p>
          <a:p>
            <a:pPr>
              <a:defRPr/>
            </a:pPr>
            <a:endParaRPr lang="it-IT" sz="2000">
              <a:latin typeface="+mn-lt"/>
              <a:cs typeface="Arial"/>
            </a:endParaRPr>
          </a:p>
          <a:p>
            <a:pPr>
              <a:defRPr/>
            </a:pPr>
            <a:r>
              <a:rPr lang="it-IT" sz="2000">
                <a:latin typeface="+mn-lt"/>
                <a:cs typeface="Arial"/>
              </a:rPr>
              <a:t>Da dove viene </a:t>
            </a:r>
          </a:p>
          <a:p>
            <a:pPr>
              <a:defRPr/>
            </a:pPr>
            <a:r>
              <a:rPr lang="it-IT" sz="2000">
                <a:latin typeface="+mn-lt"/>
                <a:cs typeface="Arial"/>
              </a:rPr>
              <a:t>la tua famiglia? </a:t>
            </a:r>
          </a:p>
          <a:p>
            <a:pPr>
              <a:defRPr/>
            </a:pPr>
            <a:endParaRPr lang="it-IT" sz="2000">
              <a:latin typeface="+mn-lt"/>
            </a:endParaRPr>
          </a:p>
          <a:p>
            <a:pPr>
              <a:defRPr/>
            </a:pPr>
            <a:r>
              <a:rPr lang="it-IT" sz="2000">
                <a:latin typeface="+mn-lt"/>
                <a:cs typeface="Arial"/>
              </a:rPr>
              <a:t>I tuoi genitori parlano </a:t>
            </a:r>
          </a:p>
          <a:p>
            <a:pPr>
              <a:defRPr/>
            </a:pPr>
            <a:r>
              <a:rPr lang="it-IT" sz="2000">
                <a:latin typeface="+mn-lt"/>
                <a:cs typeface="Arial"/>
              </a:rPr>
              <a:t>italiano? </a:t>
            </a:r>
          </a:p>
          <a:p>
            <a:pPr>
              <a:defRPr/>
            </a:pPr>
            <a:endParaRPr lang="it-IT" sz="2000">
              <a:latin typeface="+mn-lt"/>
              <a:cs typeface="Arial"/>
            </a:endParaRPr>
          </a:p>
          <a:p>
            <a:pPr>
              <a:defRPr/>
            </a:pPr>
            <a:r>
              <a:rPr lang="it-IT" sz="2000">
                <a:latin typeface="+mn-lt"/>
                <a:cs typeface="Arial"/>
              </a:rPr>
              <a:t>Hai fratelli o </a:t>
            </a:r>
          </a:p>
          <a:p>
            <a:pPr>
              <a:defRPr/>
            </a:pPr>
            <a:r>
              <a:rPr lang="it-IT" sz="2000">
                <a:latin typeface="+mn-lt"/>
                <a:cs typeface="Arial"/>
              </a:rPr>
              <a:t>sorelle? </a:t>
            </a:r>
          </a:p>
          <a:p>
            <a:pPr>
              <a:defRPr/>
            </a:pPr>
            <a:r>
              <a:rPr lang="it-IT" sz="2000">
                <a:latin typeface="+mn-lt"/>
                <a:cs typeface="Arial"/>
              </a:rPr>
              <a:t>  </a:t>
            </a:r>
            <a:endParaRPr lang="it-IT" sz="2000">
              <a:latin typeface="+mn-lt"/>
            </a:endParaRPr>
          </a:p>
          <a:p>
            <a:pPr>
              <a:defRPr/>
            </a:pPr>
            <a:r>
              <a:rPr lang="it-IT" sz="2000">
                <a:latin typeface="+mn-lt"/>
                <a:cs typeface="Arial"/>
              </a:rPr>
              <a:t>Ti piace la tua nuova città?     </a:t>
            </a:r>
          </a:p>
          <a:p>
            <a:pPr>
              <a:defRPr/>
            </a:pPr>
            <a:endParaRPr lang="it-IT" sz="2000">
              <a:latin typeface="+mn-lt"/>
            </a:endParaRPr>
          </a:p>
          <a:p>
            <a:pPr>
              <a:defRPr/>
            </a:pPr>
            <a:r>
              <a:rPr lang="it-IT" sz="2000">
                <a:latin typeface="+mn-lt"/>
                <a:cs typeface="Arial"/>
              </a:rPr>
              <a:t>Molto/Poco/ Così così </a:t>
            </a:r>
          </a:p>
          <a:p>
            <a:pPr>
              <a:defRPr/>
            </a:pPr>
            <a:r>
              <a:rPr lang="it-IT" sz="2000">
                <a:latin typeface="+mn-lt"/>
                <a:cs typeface="Arial"/>
              </a:rPr>
              <a:t>    </a:t>
            </a:r>
            <a:endParaRPr lang="it-IT" sz="2000">
              <a:latin typeface="+mn-lt"/>
            </a:endParaRPr>
          </a:p>
          <a:p>
            <a:pPr>
              <a:defRPr/>
            </a:pPr>
            <a:r>
              <a:rPr lang="it-IT" sz="2000">
                <a:latin typeface="+mn-lt"/>
                <a:cs typeface="Arial"/>
              </a:rPr>
              <a:t>Cosa ti piace fare? </a:t>
            </a:r>
          </a:p>
          <a:p>
            <a:pPr>
              <a:defRPr/>
            </a:pPr>
            <a:endParaRPr lang="it-IT" sz="2000">
              <a:latin typeface="+mn-lt"/>
            </a:endParaRPr>
          </a:p>
          <a:p>
            <a:pPr>
              <a:defRPr/>
            </a:pPr>
            <a:r>
              <a:rPr lang="it-IT" sz="2000">
                <a:latin typeface="+mn-lt"/>
                <a:cs typeface="Arial"/>
              </a:rPr>
              <a:t>Leggere/Colorare/Disegnare</a:t>
            </a:r>
            <a:r>
              <a:rPr lang="it-IT" sz="2000">
                <a:latin typeface="+mn-lt"/>
              </a:rPr>
              <a:t>/</a:t>
            </a:r>
          </a:p>
          <a:p>
            <a:pPr>
              <a:defRPr/>
            </a:pPr>
            <a:r>
              <a:rPr lang="it-IT" sz="2000">
                <a:latin typeface="+mn-lt"/>
                <a:cs typeface="Arial"/>
              </a:rPr>
              <a:t>Guardare la televisione  </a:t>
            </a:r>
          </a:p>
          <a:p>
            <a:pPr>
              <a:defRPr/>
            </a:pPr>
            <a:endParaRPr lang="it-IT" sz="2000">
              <a:latin typeface="+mn-lt"/>
              <a:cs typeface="Arial"/>
            </a:endParaRPr>
          </a:p>
        </p:txBody>
      </p:sp>
      <p:sp>
        <p:nvSpPr>
          <p:cNvPr id="3" name="CasellaDiTesto 2">
            <a:extLst/>
          </p:cNvPr>
          <p:cNvSpPr txBox="1"/>
          <p:nvPr/>
        </p:nvSpPr>
        <p:spPr>
          <a:xfrm>
            <a:off x="3059113" y="0"/>
            <a:ext cx="3168650" cy="6862763"/>
          </a:xfrm>
          <a:prstGeom prst="rect">
            <a:avLst/>
          </a:prstGeom>
          <a:solidFill>
            <a:schemeClr val="accent6">
              <a:lumMod val="20000"/>
              <a:lumOff val="80000"/>
            </a:schemeClr>
          </a:solidFill>
          <a:ln>
            <a:solidFill>
              <a:schemeClr val="accent6">
                <a:lumMod val="50000"/>
              </a:schemeClr>
            </a:solidFill>
          </a:ln>
        </p:spPr>
        <p:txBody>
          <a:bodyPr>
            <a:spAutoFit/>
          </a:bodyPr>
          <a:lstStyle/>
          <a:p>
            <a:pPr>
              <a:defRPr/>
            </a:pPr>
            <a:r>
              <a:rPr lang="it-IT" sz="2000" dirty="0">
                <a:solidFill>
                  <a:srgbClr val="FF0000"/>
                </a:solidFill>
                <a:latin typeface="+mn-lt"/>
                <a:cs typeface="Arial"/>
              </a:rPr>
              <a:t>Moldavo/Rumeno</a:t>
            </a:r>
            <a:r>
              <a:rPr lang="it-IT" sz="2000" dirty="0">
                <a:latin typeface="+mn-lt"/>
                <a:cs typeface="Arial"/>
              </a:rPr>
              <a:t> </a:t>
            </a:r>
            <a:endParaRPr lang="it-IT" sz="2000" dirty="0">
              <a:latin typeface="+mn-lt"/>
            </a:endParaRPr>
          </a:p>
          <a:p>
            <a:pPr>
              <a:defRPr/>
            </a:pPr>
            <a:endParaRPr lang="it-IT" sz="2000" dirty="0">
              <a:latin typeface="+mn-lt"/>
              <a:cs typeface="Arial"/>
            </a:endParaRPr>
          </a:p>
          <a:p>
            <a:pPr>
              <a:defRPr/>
            </a:pPr>
            <a:r>
              <a:rPr lang="it-IT" sz="2000" dirty="0" err="1">
                <a:latin typeface="+mn-lt"/>
                <a:cs typeface="Arial"/>
              </a:rPr>
              <a:t>Când</a:t>
            </a:r>
            <a:r>
              <a:rPr lang="it-IT" sz="2000" dirty="0">
                <a:latin typeface="+mn-lt"/>
                <a:cs typeface="Arial"/>
              </a:rPr>
              <a:t> ai </a:t>
            </a:r>
            <a:r>
              <a:rPr lang="it-IT" sz="2000" dirty="0" err="1">
                <a:latin typeface="+mn-lt"/>
                <a:cs typeface="Arial"/>
              </a:rPr>
              <a:t>venit</a:t>
            </a:r>
            <a:r>
              <a:rPr lang="it-IT" sz="2000" dirty="0">
                <a:latin typeface="+mn-lt"/>
                <a:cs typeface="Arial"/>
              </a:rPr>
              <a:t> </a:t>
            </a:r>
            <a:r>
              <a:rPr lang="it-IT" sz="2000" dirty="0" err="1">
                <a:latin typeface="+mn-lt"/>
                <a:cs typeface="Arial"/>
              </a:rPr>
              <a:t>în</a:t>
            </a:r>
            <a:r>
              <a:rPr lang="it-IT" sz="2000" dirty="0">
                <a:latin typeface="+mn-lt"/>
                <a:cs typeface="Arial"/>
              </a:rPr>
              <a:t> Italia? </a:t>
            </a:r>
            <a:endParaRPr lang="it-IT" sz="2000" dirty="0">
              <a:latin typeface="+mn-lt"/>
            </a:endParaRPr>
          </a:p>
          <a:p>
            <a:pPr>
              <a:defRPr/>
            </a:pPr>
            <a:endParaRPr lang="it-IT" sz="2000" dirty="0">
              <a:latin typeface="+mn-lt"/>
              <a:cs typeface="Arial"/>
            </a:endParaRPr>
          </a:p>
          <a:p>
            <a:pPr>
              <a:defRPr/>
            </a:pPr>
            <a:r>
              <a:rPr lang="it-IT" sz="2000" dirty="0">
                <a:latin typeface="+mn-lt"/>
                <a:cs typeface="Arial"/>
              </a:rPr>
              <a:t>De </a:t>
            </a:r>
            <a:r>
              <a:rPr lang="it-IT" sz="2000" dirty="0" err="1">
                <a:latin typeface="+mn-lt"/>
                <a:cs typeface="Arial"/>
              </a:rPr>
              <a:t>unde</a:t>
            </a:r>
            <a:r>
              <a:rPr lang="it-IT" sz="2000" dirty="0">
                <a:latin typeface="+mn-lt"/>
                <a:cs typeface="Arial"/>
              </a:rPr>
              <a:t> </a:t>
            </a:r>
            <a:r>
              <a:rPr lang="it-IT" sz="2000" dirty="0" err="1">
                <a:latin typeface="+mn-lt"/>
                <a:cs typeface="Arial"/>
              </a:rPr>
              <a:t>vine</a:t>
            </a:r>
            <a:r>
              <a:rPr lang="it-IT" sz="2000" dirty="0">
                <a:latin typeface="+mn-lt"/>
                <a:cs typeface="Arial"/>
              </a:rPr>
              <a:t> </a:t>
            </a:r>
          </a:p>
          <a:p>
            <a:pPr>
              <a:defRPr/>
            </a:pPr>
            <a:r>
              <a:rPr lang="it-IT" sz="2000" dirty="0" err="1">
                <a:latin typeface="+mn-lt"/>
                <a:cs typeface="Arial"/>
              </a:rPr>
              <a:t>familia</a:t>
            </a:r>
            <a:r>
              <a:rPr lang="it-IT" sz="2000" dirty="0">
                <a:latin typeface="+mn-lt"/>
                <a:cs typeface="Arial"/>
              </a:rPr>
              <a:t> </a:t>
            </a:r>
            <a:r>
              <a:rPr lang="it-IT" sz="2000" dirty="0" err="1">
                <a:latin typeface="+mn-lt"/>
                <a:cs typeface="Arial"/>
              </a:rPr>
              <a:t>ta</a:t>
            </a:r>
            <a:r>
              <a:rPr lang="it-IT" sz="2000" dirty="0">
                <a:latin typeface="+mn-lt"/>
                <a:cs typeface="Arial"/>
              </a:rPr>
              <a:t>?</a:t>
            </a:r>
            <a:endParaRPr lang="it-IT" sz="2000" dirty="0">
              <a:latin typeface="+mn-lt"/>
            </a:endParaRPr>
          </a:p>
          <a:p>
            <a:pPr>
              <a:defRPr/>
            </a:pPr>
            <a:endParaRPr lang="it-IT" sz="2000" dirty="0">
              <a:latin typeface="+mn-lt"/>
              <a:cs typeface="Arial"/>
            </a:endParaRPr>
          </a:p>
          <a:p>
            <a:pPr>
              <a:defRPr/>
            </a:pPr>
            <a:r>
              <a:rPr lang="it-IT" sz="2000" dirty="0">
                <a:latin typeface="+mn-lt"/>
                <a:cs typeface="Arial"/>
              </a:rPr>
              <a:t>Părinții </a:t>
            </a:r>
            <a:r>
              <a:rPr lang="it-IT" sz="2000" dirty="0" err="1">
                <a:latin typeface="+mn-lt"/>
                <a:cs typeface="Arial"/>
              </a:rPr>
              <a:t>tăi</a:t>
            </a:r>
            <a:r>
              <a:rPr lang="it-IT" sz="2000" dirty="0">
                <a:latin typeface="+mn-lt"/>
                <a:cs typeface="Arial"/>
              </a:rPr>
              <a:t> </a:t>
            </a:r>
            <a:r>
              <a:rPr lang="it-IT" sz="2000" dirty="0" err="1">
                <a:latin typeface="+mn-lt"/>
                <a:cs typeface="Arial"/>
              </a:rPr>
              <a:t>vorbesc</a:t>
            </a:r>
            <a:r>
              <a:rPr lang="it-IT" sz="2000" dirty="0">
                <a:latin typeface="+mn-lt"/>
                <a:cs typeface="Arial"/>
              </a:rPr>
              <a:t> </a:t>
            </a:r>
          </a:p>
          <a:p>
            <a:pPr>
              <a:defRPr/>
            </a:pPr>
            <a:r>
              <a:rPr lang="it-IT" sz="2000" dirty="0" err="1">
                <a:latin typeface="+mn-lt"/>
                <a:cs typeface="Arial"/>
              </a:rPr>
              <a:t>italiană</a:t>
            </a:r>
            <a:r>
              <a:rPr lang="it-IT" sz="2000" dirty="0">
                <a:latin typeface="+mn-lt"/>
                <a:cs typeface="Arial"/>
              </a:rPr>
              <a:t>?</a:t>
            </a:r>
            <a:endParaRPr lang="it-IT" sz="2000" dirty="0">
              <a:latin typeface="+mn-lt"/>
            </a:endParaRPr>
          </a:p>
          <a:p>
            <a:pPr>
              <a:defRPr/>
            </a:pPr>
            <a:endParaRPr lang="it-IT" sz="2000" dirty="0">
              <a:latin typeface="+mn-lt"/>
              <a:cs typeface="Arial"/>
            </a:endParaRPr>
          </a:p>
          <a:p>
            <a:pPr>
              <a:defRPr/>
            </a:pPr>
            <a:r>
              <a:rPr lang="it-IT" sz="2000" dirty="0">
                <a:latin typeface="+mn-lt"/>
                <a:cs typeface="Arial"/>
              </a:rPr>
              <a:t>Ai </a:t>
            </a:r>
            <a:r>
              <a:rPr lang="it-IT" sz="2000" dirty="0" err="1">
                <a:latin typeface="+mn-lt"/>
                <a:cs typeface="Arial"/>
              </a:rPr>
              <a:t>surori</a:t>
            </a:r>
            <a:r>
              <a:rPr lang="it-IT" sz="2000" dirty="0">
                <a:latin typeface="+mn-lt"/>
                <a:cs typeface="Arial"/>
              </a:rPr>
              <a:t>  </a:t>
            </a:r>
            <a:r>
              <a:rPr lang="it-IT" sz="2000" dirty="0" err="1">
                <a:latin typeface="+mn-lt"/>
                <a:cs typeface="Arial"/>
              </a:rPr>
              <a:t>sau</a:t>
            </a:r>
            <a:r>
              <a:rPr lang="it-IT" sz="2000" dirty="0">
                <a:latin typeface="+mn-lt"/>
                <a:cs typeface="Arial"/>
              </a:rPr>
              <a:t> </a:t>
            </a:r>
          </a:p>
          <a:p>
            <a:pPr>
              <a:defRPr/>
            </a:pPr>
            <a:r>
              <a:rPr lang="it-IT" sz="2000" dirty="0">
                <a:latin typeface="+mn-lt"/>
                <a:cs typeface="Arial"/>
              </a:rPr>
              <a:t>frați?</a:t>
            </a:r>
            <a:endParaRPr lang="it-IT" sz="2000" dirty="0">
              <a:latin typeface="+mn-lt"/>
            </a:endParaRPr>
          </a:p>
          <a:p>
            <a:pPr>
              <a:defRPr/>
            </a:pPr>
            <a:r>
              <a:rPr lang="it-IT" sz="2000" dirty="0">
                <a:latin typeface="+mn-lt"/>
                <a:cs typeface="Arial"/>
              </a:rPr>
              <a:t>  </a:t>
            </a:r>
            <a:endParaRPr lang="it-IT" sz="2000" dirty="0">
              <a:latin typeface="+mn-lt"/>
            </a:endParaRPr>
          </a:p>
          <a:p>
            <a:pPr>
              <a:defRPr/>
            </a:pPr>
            <a:r>
              <a:rPr lang="it-IT" sz="2000" dirty="0">
                <a:latin typeface="+mn-lt"/>
                <a:cs typeface="Arial"/>
              </a:rPr>
              <a:t>Îți </a:t>
            </a:r>
            <a:r>
              <a:rPr lang="it-IT" sz="2000" dirty="0" err="1">
                <a:latin typeface="+mn-lt"/>
                <a:cs typeface="Arial"/>
              </a:rPr>
              <a:t>place</a:t>
            </a:r>
            <a:r>
              <a:rPr lang="it-IT" sz="2000" dirty="0">
                <a:latin typeface="+mn-lt"/>
                <a:cs typeface="Arial"/>
              </a:rPr>
              <a:t> </a:t>
            </a:r>
            <a:r>
              <a:rPr lang="it-IT" sz="2000" dirty="0" err="1">
                <a:latin typeface="+mn-lt"/>
                <a:cs typeface="Arial"/>
              </a:rPr>
              <a:t>noul</a:t>
            </a:r>
            <a:r>
              <a:rPr lang="it-IT" sz="2000" dirty="0">
                <a:latin typeface="+mn-lt"/>
                <a:cs typeface="Arial"/>
              </a:rPr>
              <a:t> </a:t>
            </a:r>
            <a:r>
              <a:rPr lang="it-IT" sz="2000" dirty="0" err="1">
                <a:latin typeface="+mn-lt"/>
                <a:cs typeface="Arial"/>
              </a:rPr>
              <a:t>tău</a:t>
            </a:r>
            <a:r>
              <a:rPr lang="it-IT" sz="2000" dirty="0">
                <a:latin typeface="+mn-lt"/>
                <a:cs typeface="Arial"/>
              </a:rPr>
              <a:t> oraș?</a:t>
            </a:r>
          </a:p>
          <a:p>
            <a:pPr>
              <a:defRPr/>
            </a:pPr>
            <a:endParaRPr lang="it-IT" sz="2000" dirty="0">
              <a:latin typeface="+mn-lt"/>
              <a:cs typeface="Arial"/>
            </a:endParaRPr>
          </a:p>
          <a:p>
            <a:pPr>
              <a:defRPr/>
            </a:pPr>
            <a:r>
              <a:rPr lang="it-IT" sz="2000" dirty="0">
                <a:latin typeface="+mn-lt"/>
                <a:cs typeface="Arial"/>
              </a:rPr>
              <a:t>Mult/</a:t>
            </a:r>
            <a:r>
              <a:rPr lang="it-IT" sz="2000" dirty="0" err="1">
                <a:latin typeface="+mn-lt"/>
                <a:cs typeface="Arial"/>
              </a:rPr>
              <a:t>Puțin</a:t>
            </a:r>
            <a:r>
              <a:rPr lang="it-IT" sz="2000" dirty="0">
                <a:latin typeface="+mn-lt"/>
                <a:cs typeface="Arial"/>
              </a:rPr>
              <a:t>/Așa </a:t>
            </a:r>
            <a:r>
              <a:rPr lang="it-IT" sz="2000" dirty="0" err="1">
                <a:latin typeface="+mn-lt"/>
                <a:cs typeface="Arial"/>
              </a:rPr>
              <a:t>și</a:t>
            </a:r>
            <a:r>
              <a:rPr lang="it-IT" sz="2000" dirty="0">
                <a:latin typeface="+mn-lt"/>
                <a:cs typeface="Arial"/>
              </a:rPr>
              <a:t> așa</a:t>
            </a:r>
          </a:p>
          <a:p>
            <a:pPr>
              <a:defRPr/>
            </a:pPr>
            <a:endParaRPr lang="it-IT" sz="2000" dirty="0">
              <a:latin typeface="+mn-lt"/>
              <a:cs typeface="Arial"/>
            </a:endParaRPr>
          </a:p>
          <a:p>
            <a:pPr>
              <a:defRPr/>
            </a:pPr>
            <a:r>
              <a:rPr lang="it-IT" sz="2000" dirty="0">
                <a:latin typeface="+mn-lt"/>
                <a:cs typeface="Arial"/>
              </a:rPr>
              <a:t>Ce îți </a:t>
            </a:r>
            <a:r>
              <a:rPr lang="it-IT" sz="2000" dirty="0" err="1">
                <a:latin typeface="+mn-lt"/>
                <a:cs typeface="Arial"/>
              </a:rPr>
              <a:t>place</a:t>
            </a:r>
            <a:r>
              <a:rPr lang="it-IT" sz="2000" dirty="0">
                <a:latin typeface="+mn-lt"/>
                <a:cs typeface="Arial"/>
              </a:rPr>
              <a:t> </a:t>
            </a:r>
            <a:r>
              <a:rPr lang="it-IT" sz="2000" dirty="0" err="1">
                <a:latin typeface="+mn-lt"/>
                <a:cs typeface="Arial"/>
              </a:rPr>
              <a:t>să</a:t>
            </a:r>
            <a:r>
              <a:rPr lang="it-IT" sz="2000" dirty="0">
                <a:latin typeface="+mn-lt"/>
                <a:cs typeface="Arial"/>
              </a:rPr>
              <a:t> faci?</a:t>
            </a:r>
            <a:endParaRPr lang="it-IT" sz="2000" dirty="0">
              <a:latin typeface="+mn-lt"/>
            </a:endParaRPr>
          </a:p>
          <a:p>
            <a:pPr>
              <a:defRPr/>
            </a:pPr>
            <a:endParaRPr lang="it-IT" sz="2000" dirty="0">
              <a:latin typeface="+mn-lt"/>
              <a:cs typeface="Arial"/>
            </a:endParaRPr>
          </a:p>
          <a:p>
            <a:pPr>
              <a:defRPr/>
            </a:pPr>
            <a:r>
              <a:rPr lang="it-IT" sz="2000" dirty="0">
                <a:latin typeface="+mn-lt"/>
                <a:cs typeface="Arial"/>
              </a:rPr>
              <a:t>A citi/A colora/A </a:t>
            </a:r>
            <a:r>
              <a:rPr lang="it-IT" sz="2000" dirty="0" err="1">
                <a:latin typeface="+mn-lt"/>
                <a:cs typeface="Arial"/>
              </a:rPr>
              <a:t>desena</a:t>
            </a:r>
            <a:r>
              <a:rPr lang="en-US" sz="2000" dirty="0">
                <a:latin typeface="+mn-lt"/>
                <a:cs typeface="Arial"/>
              </a:rPr>
              <a:t>/</a:t>
            </a:r>
          </a:p>
          <a:p>
            <a:pPr>
              <a:defRPr/>
            </a:pPr>
            <a:r>
              <a:rPr lang="it-IT" sz="2000" dirty="0" err="1">
                <a:latin typeface="+mn-lt"/>
                <a:cs typeface="Arial"/>
              </a:rPr>
              <a:t>Privind</a:t>
            </a:r>
            <a:r>
              <a:rPr lang="it-IT" sz="2000" dirty="0">
                <a:latin typeface="+mn-lt"/>
                <a:cs typeface="Arial"/>
              </a:rPr>
              <a:t> la </a:t>
            </a:r>
            <a:r>
              <a:rPr lang="it-IT" sz="2000" dirty="0" err="1">
                <a:latin typeface="+mn-lt"/>
                <a:cs typeface="Arial"/>
              </a:rPr>
              <a:t>televizor</a:t>
            </a:r>
            <a:endParaRPr lang="it-IT" sz="2000" dirty="0">
              <a:latin typeface="+mn-lt"/>
              <a:cs typeface="Arial"/>
            </a:endParaRPr>
          </a:p>
          <a:p>
            <a:pPr marL="179705">
              <a:spcBef>
                <a:spcPts val="0"/>
              </a:spcBef>
              <a:defRPr/>
            </a:pPr>
            <a:endParaRPr lang="it-IT" sz="2000" dirty="0">
              <a:latin typeface="+mn-lt"/>
              <a:cs typeface="Arial"/>
            </a:endParaRPr>
          </a:p>
        </p:txBody>
      </p:sp>
      <p:sp>
        <p:nvSpPr>
          <p:cNvPr id="4" name="CasellaDiTesto 3">
            <a:extLst/>
          </p:cNvPr>
          <p:cNvSpPr txBox="1"/>
          <p:nvPr/>
        </p:nvSpPr>
        <p:spPr>
          <a:xfrm>
            <a:off x="6011863" y="0"/>
            <a:ext cx="3132137" cy="6862763"/>
          </a:xfrm>
          <a:prstGeom prst="rect">
            <a:avLst/>
          </a:prstGeom>
          <a:solidFill>
            <a:schemeClr val="accent6">
              <a:lumMod val="20000"/>
              <a:lumOff val="80000"/>
            </a:schemeClr>
          </a:solidFill>
          <a:ln>
            <a:solidFill>
              <a:schemeClr val="accent6">
                <a:lumMod val="50000"/>
              </a:schemeClr>
            </a:solidFill>
          </a:ln>
        </p:spPr>
        <p:txBody>
          <a:bodyPr>
            <a:spAutoFit/>
          </a:bodyPr>
          <a:lstStyle/>
          <a:p>
            <a:pPr>
              <a:defRPr/>
            </a:pPr>
            <a:r>
              <a:rPr lang="it-IT" sz="2000">
                <a:solidFill>
                  <a:srgbClr val="FF0000"/>
                </a:solidFill>
                <a:latin typeface="+mn-lt"/>
                <a:cs typeface="Arial"/>
              </a:rPr>
              <a:t>Albanese</a:t>
            </a:r>
          </a:p>
          <a:p>
            <a:pPr>
              <a:defRPr/>
            </a:pPr>
            <a:endParaRPr lang="it-IT" sz="2000">
              <a:solidFill>
                <a:srgbClr val="FF0000"/>
              </a:solidFill>
              <a:latin typeface="+mn-lt"/>
            </a:endParaRPr>
          </a:p>
          <a:p>
            <a:pPr>
              <a:defRPr/>
            </a:pPr>
            <a:r>
              <a:rPr lang="it-IT" sz="2000" err="1">
                <a:solidFill>
                  <a:srgbClr val="000000"/>
                </a:solidFill>
                <a:latin typeface="+mn-lt"/>
                <a:cs typeface="Arial"/>
              </a:rPr>
              <a:t>Kur</a:t>
            </a:r>
            <a:r>
              <a:rPr lang="it-IT" sz="2000">
                <a:solidFill>
                  <a:srgbClr val="000000"/>
                </a:solidFill>
                <a:latin typeface="+mn-lt"/>
                <a:cs typeface="Arial"/>
              </a:rPr>
              <a:t> </a:t>
            </a:r>
            <a:r>
              <a:rPr lang="it-IT" sz="2000" err="1">
                <a:solidFill>
                  <a:srgbClr val="000000"/>
                </a:solidFill>
                <a:latin typeface="+mn-lt"/>
                <a:cs typeface="Arial"/>
              </a:rPr>
              <a:t>arritët</a:t>
            </a:r>
            <a:r>
              <a:rPr lang="it-IT" sz="2000">
                <a:solidFill>
                  <a:srgbClr val="000000"/>
                </a:solidFill>
                <a:latin typeface="+mn-lt"/>
                <a:cs typeface="Arial"/>
              </a:rPr>
              <a:t> </a:t>
            </a:r>
            <a:r>
              <a:rPr lang="it-IT" sz="2000" err="1">
                <a:solidFill>
                  <a:srgbClr val="000000"/>
                </a:solidFill>
                <a:latin typeface="+mn-lt"/>
                <a:cs typeface="Arial"/>
              </a:rPr>
              <a:t>në</a:t>
            </a:r>
            <a:r>
              <a:rPr lang="it-IT" sz="2000">
                <a:solidFill>
                  <a:srgbClr val="000000"/>
                </a:solidFill>
                <a:latin typeface="+mn-lt"/>
                <a:cs typeface="Arial"/>
              </a:rPr>
              <a:t> Itali?</a:t>
            </a:r>
          </a:p>
          <a:p>
            <a:pPr>
              <a:defRPr/>
            </a:pPr>
            <a:endParaRPr lang="it-IT" sz="2000">
              <a:solidFill>
                <a:srgbClr val="000000"/>
              </a:solidFill>
              <a:latin typeface="+mn-lt"/>
            </a:endParaRPr>
          </a:p>
          <a:p>
            <a:pPr>
              <a:defRPr/>
            </a:pPr>
            <a:r>
              <a:rPr lang="it-IT" sz="2000" err="1">
                <a:solidFill>
                  <a:srgbClr val="000000"/>
                </a:solidFill>
                <a:latin typeface="+mn-lt"/>
                <a:cs typeface="Arial"/>
              </a:rPr>
              <a:t>Nga</a:t>
            </a:r>
            <a:r>
              <a:rPr lang="it-IT" sz="2000">
                <a:solidFill>
                  <a:srgbClr val="000000"/>
                </a:solidFill>
                <a:latin typeface="+mn-lt"/>
                <a:cs typeface="Arial"/>
              </a:rPr>
              <a:t> </a:t>
            </a:r>
            <a:r>
              <a:rPr lang="it-IT" sz="2000" err="1">
                <a:solidFill>
                  <a:srgbClr val="000000"/>
                </a:solidFill>
                <a:latin typeface="+mn-lt"/>
                <a:cs typeface="Arial"/>
              </a:rPr>
              <a:t>vjen</a:t>
            </a:r>
            <a:r>
              <a:rPr lang="it-IT" sz="2000">
                <a:solidFill>
                  <a:srgbClr val="000000"/>
                </a:solidFill>
                <a:latin typeface="+mn-lt"/>
                <a:cs typeface="Arial"/>
              </a:rPr>
              <a:t> </a:t>
            </a:r>
          </a:p>
          <a:p>
            <a:pPr>
              <a:defRPr/>
            </a:pPr>
            <a:r>
              <a:rPr lang="it-IT" sz="2000">
                <a:solidFill>
                  <a:srgbClr val="000000"/>
                </a:solidFill>
                <a:latin typeface="+mn-lt"/>
                <a:cs typeface="Arial"/>
              </a:rPr>
              <a:t>familja jutaj?</a:t>
            </a:r>
            <a:endParaRPr lang="it-IT" sz="2000" err="1">
              <a:solidFill>
                <a:srgbClr val="000000"/>
              </a:solidFill>
              <a:latin typeface="+mn-lt"/>
              <a:cs typeface="Arial"/>
            </a:endParaRPr>
          </a:p>
          <a:p>
            <a:pPr>
              <a:defRPr/>
            </a:pPr>
            <a:endParaRPr lang="it-IT" sz="2000">
              <a:solidFill>
                <a:srgbClr val="000000"/>
              </a:solidFill>
              <a:latin typeface="+mn-lt"/>
            </a:endParaRPr>
          </a:p>
          <a:p>
            <a:pPr>
              <a:defRPr/>
            </a:pPr>
            <a:r>
              <a:rPr lang="it-IT" sz="2000" err="1">
                <a:solidFill>
                  <a:srgbClr val="000000"/>
                </a:solidFill>
                <a:latin typeface="+mn-lt"/>
                <a:cs typeface="Arial"/>
              </a:rPr>
              <a:t>Prindërit</a:t>
            </a:r>
            <a:r>
              <a:rPr lang="it-IT" sz="2000">
                <a:solidFill>
                  <a:srgbClr val="000000"/>
                </a:solidFill>
                <a:latin typeface="+mn-lt"/>
                <a:cs typeface="Arial"/>
              </a:rPr>
              <a:t> </a:t>
            </a:r>
            <a:r>
              <a:rPr lang="it-IT" sz="2000" err="1">
                <a:solidFill>
                  <a:srgbClr val="000000"/>
                </a:solidFill>
                <a:latin typeface="+mn-lt"/>
                <a:cs typeface="Arial"/>
              </a:rPr>
              <a:t>tuaj</a:t>
            </a:r>
            <a:r>
              <a:rPr lang="it-IT" sz="2000">
                <a:solidFill>
                  <a:srgbClr val="000000"/>
                </a:solidFill>
                <a:latin typeface="+mn-lt"/>
                <a:cs typeface="Arial"/>
              </a:rPr>
              <a:t> </a:t>
            </a:r>
            <a:r>
              <a:rPr lang="it-IT" sz="2000" err="1">
                <a:solidFill>
                  <a:srgbClr val="000000"/>
                </a:solidFill>
                <a:latin typeface="+mn-lt"/>
                <a:cs typeface="Arial"/>
              </a:rPr>
              <a:t>flasin</a:t>
            </a:r>
            <a:r>
              <a:rPr lang="it-IT" sz="2000">
                <a:solidFill>
                  <a:srgbClr val="000000"/>
                </a:solidFill>
                <a:latin typeface="+mn-lt"/>
                <a:cs typeface="Arial"/>
              </a:rPr>
              <a:t> </a:t>
            </a:r>
          </a:p>
          <a:p>
            <a:pPr>
              <a:defRPr/>
            </a:pPr>
            <a:r>
              <a:rPr lang="it-IT" sz="2000">
                <a:solidFill>
                  <a:srgbClr val="000000"/>
                </a:solidFill>
                <a:latin typeface="+mn-lt"/>
                <a:cs typeface="Arial"/>
              </a:rPr>
              <a:t>italisht?</a:t>
            </a:r>
          </a:p>
          <a:p>
            <a:pPr>
              <a:defRPr/>
            </a:pPr>
            <a:endParaRPr lang="it-IT" sz="2000">
              <a:solidFill>
                <a:srgbClr val="000000"/>
              </a:solidFill>
              <a:latin typeface="+mn-lt"/>
              <a:cs typeface="Arial"/>
            </a:endParaRPr>
          </a:p>
          <a:p>
            <a:pPr>
              <a:defRPr/>
            </a:pPr>
            <a:r>
              <a:rPr lang="it-IT" sz="2000">
                <a:solidFill>
                  <a:srgbClr val="000000"/>
                </a:solidFill>
                <a:latin typeface="+mn-lt"/>
                <a:cs typeface="Arial"/>
              </a:rPr>
              <a:t>A </a:t>
            </a:r>
            <a:r>
              <a:rPr lang="it-IT" sz="2000" err="1">
                <a:solidFill>
                  <a:srgbClr val="000000"/>
                </a:solidFill>
                <a:latin typeface="+mn-lt"/>
                <a:cs typeface="Arial"/>
              </a:rPr>
              <a:t>keni</a:t>
            </a:r>
            <a:r>
              <a:rPr lang="it-IT" sz="2000">
                <a:solidFill>
                  <a:srgbClr val="000000"/>
                </a:solidFill>
                <a:latin typeface="+mn-lt"/>
                <a:cs typeface="Arial"/>
              </a:rPr>
              <a:t> </a:t>
            </a:r>
            <a:r>
              <a:rPr lang="it-IT" sz="2000" err="1">
                <a:solidFill>
                  <a:srgbClr val="000000"/>
                </a:solidFill>
                <a:latin typeface="+mn-lt"/>
                <a:cs typeface="Arial"/>
              </a:rPr>
              <a:t>ndonjë</a:t>
            </a:r>
            <a:r>
              <a:rPr lang="it-IT" sz="2000">
                <a:solidFill>
                  <a:srgbClr val="000000"/>
                </a:solidFill>
                <a:latin typeface="+mn-lt"/>
                <a:cs typeface="Arial"/>
              </a:rPr>
              <a:t> </a:t>
            </a:r>
            <a:r>
              <a:rPr lang="it-IT" sz="2000" err="1">
                <a:solidFill>
                  <a:srgbClr val="000000"/>
                </a:solidFill>
                <a:latin typeface="+mn-lt"/>
                <a:cs typeface="Arial"/>
              </a:rPr>
              <a:t>vëlla</a:t>
            </a:r>
            <a:r>
              <a:rPr lang="it-IT" sz="2000">
                <a:solidFill>
                  <a:srgbClr val="000000"/>
                </a:solidFill>
                <a:latin typeface="+mn-lt"/>
                <a:cs typeface="Arial"/>
              </a:rPr>
              <a:t> ose motër?</a:t>
            </a:r>
            <a:endParaRPr lang="it-IT" sz="2000" err="1">
              <a:solidFill>
                <a:srgbClr val="000000"/>
              </a:solidFill>
              <a:latin typeface="+mn-lt"/>
              <a:cs typeface="Arial"/>
            </a:endParaRPr>
          </a:p>
          <a:p>
            <a:pPr>
              <a:defRPr/>
            </a:pPr>
            <a:endParaRPr lang="it-IT" sz="2000">
              <a:solidFill>
                <a:srgbClr val="000000"/>
              </a:solidFill>
              <a:latin typeface="+mn-lt"/>
              <a:cs typeface="Arial"/>
            </a:endParaRPr>
          </a:p>
          <a:p>
            <a:pPr>
              <a:defRPr/>
            </a:pPr>
            <a:r>
              <a:rPr lang="it-IT" sz="2000">
                <a:solidFill>
                  <a:srgbClr val="000000"/>
                </a:solidFill>
                <a:latin typeface="+mn-lt"/>
                <a:cs typeface="Arial"/>
              </a:rPr>
              <a:t>Ju </a:t>
            </a:r>
            <a:r>
              <a:rPr lang="it-IT" sz="2000" err="1">
                <a:solidFill>
                  <a:srgbClr val="000000"/>
                </a:solidFill>
                <a:latin typeface="+mn-lt"/>
                <a:cs typeface="Arial"/>
              </a:rPr>
              <a:t>pëlqen</a:t>
            </a:r>
            <a:r>
              <a:rPr lang="it-IT" sz="2000">
                <a:solidFill>
                  <a:srgbClr val="000000"/>
                </a:solidFill>
                <a:latin typeface="+mn-lt"/>
                <a:cs typeface="Arial"/>
              </a:rPr>
              <a:t> </a:t>
            </a:r>
            <a:r>
              <a:rPr lang="it-IT" sz="2000" err="1">
                <a:solidFill>
                  <a:srgbClr val="000000"/>
                </a:solidFill>
                <a:latin typeface="+mn-lt"/>
                <a:cs typeface="Arial"/>
              </a:rPr>
              <a:t>qyteti</a:t>
            </a:r>
            <a:r>
              <a:rPr lang="it-IT" sz="2000">
                <a:solidFill>
                  <a:srgbClr val="000000"/>
                </a:solidFill>
                <a:latin typeface="+mn-lt"/>
                <a:cs typeface="Arial"/>
              </a:rPr>
              <a:t> </a:t>
            </a:r>
            <a:r>
              <a:rPr lang="it-IT" sz="2000" err="1">
                <a:solidFill>
                  <a:srgbClr val="000000"/>
                </a:solidFill>
                <a:latin typeface="+mn-lt"/>
                <a:cs typeface="Arial"/>
              </a:rPr>
              <a:t>juai</a:t>
            </a:r>
            <a:r>
              <a:rPr lang="it-IT" sz="2000">
                <a:solidFill>
                  <a:srgbClr val="000000"/>
                </a:solidFill>
                <a:latin typeface="+mn-lt"/>
                <a:cs typeface="Arial"/>
              </a:rPr>
              <a:t> i ri?</a:t>
            </a:r>
            <a:endParaRPr lang="it-IT" sz="2000" err="1">
              <a:solidFill>
                <a:srgbClr val="000000"/>
              </a:solidFill>
              <a:latin typeface="+mn-lt"/>
            </a:endParaRPr>
          </a:p>
          <a:p>
            <a:pPr>
              <a:defRPr/>
            </a:pPr>
            <a:endParaRPr lang="it-IT" sz="2000">
              <a:solidFill>
                <a:srgbClr val="000000"/>
              </a:solidFill>
              <a:latin typeface="+mn-lt"/>
            </a:endParaRPr>
          </a:p>
          <a:p>
            <a:pPr>
              <a:defRPr/>
            </a:pPr>
            <a:r>
              <a:rPr lang="it-IT" sz="2000" err="1">
                <a:solidFill>
                  <a:srgbClr val="000000"/>
                </a:solidFill>
                <a:latin typeface="+mn-lt"/>
                <a:cs typeface="Arial"/>
              </a:rPr>
              <a:t>Shumë</a:t>
            </a:r>
            <a:r>
              <a:rPr lang="it-IT" sz="2000">
                <a:solidFill>
                  <a:srgbClr val="000000"/>
                </a:solidFill>
                <a:latin typeface="+mn-lt"/>
                <a:cs typeface="Arial"/>
              </a:rPr>
              <a:t> /</a:t>
            </a:r>
            <a:r>
              <a:rPr lang="it-IT" sz="2000" err="1">
                <a:solidFill>
                  <a:srgbClr val="000000"/>
                </a:solidFill>
                <a:latin typeface="+mn-lt"/>
                <a:cs typeface="Arial"/>
              </a:rPr>
              <a:t>pak</a:t>
            </a:r>
            <a:r>
              <a:rPr lang="it-IT" sz="2000">
                <a:solidFill>
                  <a:srgbClr val="000000"/>
                </a:solidFill>
                <a:latin typeface="+mn-lt"/>
                <a:cs typeface="Arial"/>
              </a:rPr>
              <a:t>/ </a:t>
            </a:r>
            <a:r>
              <a:rPr lang="it-IT" sz="2000" err="1">
                <a:solidFill>
                  <a:srgbClr val="000000"/>
                </a:solidFill>
                <a:latin typeface="+mn-lt"/>
                <a:cs typeface="Arial"/>
              </a:rPr>
              <a:t>kështu-kështu</a:t>
            </a:r>
          </a:p>
          <a:p>
            <a:pPr>
              <a:defRPr/>
            </a:pPr>
            <a:endParaRPr lang="it-IT" sz="2000">
              <a:solidFill>
                <a:srgbClr val="000000"/>
              </a:solidFill>
              <a:latin typeface="+mn-lt"/>
              <a:cs typeface="Arial"/>
            </a:endParaRPr>
          </a:p>
          <a:p>
            <a:pPr>
              <a:defRPr/>
            </a:pPr>
            <a:r>
              <a:rPr lang="it-IT" sz="2000">
                <a:solidFill>
                  <a:srgbClr val="000000"/>
                </a:solidFill>
                <a:latin typeface="+mn-lt"/>
                <a:cs typeface="Arial"/>
              </a:rPr>
              <a:t>Çfarë </a:t>
            </a:r>
            <a:r>
              <a:rPr lang="it-IT" sz="2000" err="1">
                <a:solidFill>
                  <a:srgbClr val="000000"/>
                </a:solidFill>
                <a:latin typeface="+mn-lt"/>
                <a:cs typeface="Arial"/>
              </a:rPr>
              <a:t>ju</a:t>
            </a:r>
            <a:r>
              <a:rPr lang="it-IT" sz="2000">
                <a:solidFill>
                  <a:srgbClr val="000000"/>
                </a:solidFill>
                <a:latin typeface="+mn-lt"/>
                <a:cs typeface="Arial"/>
              </a:rPr>
              <a:t> </a:t>
            </a:r>
            <a:r>
              <a:rPr lang="it-IT" sz="2000" err="1">
                <a:solidFill>
                  <a:srgbClr val="000000"/>
                </a:solidFill>
                <a:latin typeface="+mn-lt"/>
                <a:cs typeface="Arial"/>
              </a:rPr>
              <a:t>pëlqen</a:t>
            </a:r>
            <a:r>
              <a:rPr lang="it-IT" sz="2000">
                <a:solidFill>
                  <a:srgbClr val="000000"/>
                </a:solidFill>
                <a:latin typeface="+mn-lt"/>
                <a:cs typeface="Arial"/>
              </a:rPr>
              <a:t> </a:t>
            </a:r>
            <a:r>
              <a:rPr lang="it-IT" sz="2000" err="1">
                <a:solidFill>
                  <a:srgbClr val="000000"/>
                </a:solidFill>
                <a:latin typeface="+mn-lt"/>
                <a:cs typeface="Arial"/>
              </a:rPr>
              <a:t>të</a:t>
            </a:r>
            <a:r>
              <a:rPr lang="it-IT" sz="2000">
                <a:solidFill>
                  <a:srgbClr val="000000"/>
                </a:solidFill>
                <a:latin typeface="+mn-lt"/>
                <a:cs typeface="Arial"/>
              </a:rPr>
              <a:t> bëni?</a:t>
            </a:r>
            <a:endParaRPr lang="it-IT" sz="2000" err="1">
              <a:solidFill>
                <a:srgbClr val="000000"/>
              </a:solidFill>
              <a:latin typeface="+mn-lt"/>
            </a:endParaRPr>
          </a:p>
          <a:p>
            <a:pPr>
              <a:defRPr/>
            </a:pPr>
            <a:endParaRPr lang="it-IT" sz="2000">
              <a:solidFill>
                <a:srgbClr val="000000"/>
              </a:solidFill>
              <a:latin typeface="+mn-lt"/>
              <a:cs typeface="Arial"/>
            </a:endParaRPr>
          </a:p>
          <a:p>
            <a:pPr>
              <a:defRPr/>
            </a:pPr>
            <a:r>
              <a:rPr lang="it-IT" sz="2000">
                <a:solidFill>
                  <a:srgbClr val="000000"/>
                </a:solidFill>
                <a:latin typeface="+mn-lt"/>
                <a:cs typeface="Arial"/>
              </a:rPr>
              <a:t>Lexoni/Vizatimin/ Ngjyrosjes/Duke </a:t>
            </a:r>
            <a:r>
              <a:rPr lang="it-IT" sz="2000" err="1">
                <a:solidFill>
                  <a:srgbClr val="000000"/>
                </a:solidFill>
                <a:latin typeface="+mn-lt"/>
                <a:cs typeface="Arial"/>
              </a:rPr>
              <a:t>parë</a:t>
            </a:r>
            <a:r>
              <a:rPr lang="it-IT" sz="2000">
                <a:solidFill>
                  <a:srgbClr val="000000"/>
                </a:solidFill>
                <a:latin typeface="+mn-lt"/>
                <a:cs typeface="Arial"/>
              </a:rPr>
              <a:t> televizion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contenuto 2">
            <a:extLst/>
          </p:cNvPr>
          <p:cNvSpPr>
            <a:spLocks noGrp="1"/>
          </p:cNvSpPr>
          <p:nvPr>
            <p:ph idx="1"/>
          </p:nvPr>
        </p:nvSpPr>
        <p:spPr>
          <a:xfrm>
            <a:off x="0" y="0"/>
            <a:ext cx="9144000" cy="6858000"/>
          </a:xfrm>
          <a:solidFill>
            <a:schemeClr val="accent6">
              <a:lumMod val="20000"/>
              <a:lumOff val="80000"/>
            </a:schemeClr>
          </a:solidFill>
          <a:ln>
            <a:solidFill>
              <a:schemeClr val="accent6">
                <a:lumMod val="50000"/>
              </a:schemeClr>
            </a:solidFill>
          </a:ln>
        </p:spPr>
        <p:txBody>
          <a:bodyPr/>
          <a:lstStyle/>
          <a:p>
            <a:pPr marL="358775">
              <a:spcBef>
                <a:spcPct val="0"/>
              </a:spcBef>
              <a:buFont typeface="Arial" charset="0"/>
              <a:buNone/>
              <a:defRPr/>
            </a:pPr>
            <a:r>
              <a:rPr lang="it-IT" altLang="it-IT" sz="2400" smtClean="0">
                <a:solidFill>
                  <a:srgbClr val="FF0000"/>
                </a:solidFill>
              </a:rPr>
              <a:t>        </a:t>
            </a:r>
          </a:p>
          <a:p>
            <a:pPr marL="358775">
              <a:spcBef>
                <a:spcPct val="0"/>
              </a:spcBef>
              <a:buFont typeface="Arial" charset="0"/>
              <a:buNone/>
              <a:defRPr/>
            </a:pPr>
            <a:r>
              <a:rPr lang="it-IT" altLang="it-IT" sz="2400" smtClean="0">
                <a:solidFill>
                  <a:srgbClr val="FF0000"/>
                </a:solidFill>
              </a:rPr>
              <a:t>         </a:t>
            </a:r>
            <a:r>
              <a:rPr lang="it-IT" altLang="it-IT" sz="2400" dirty="0" smtClean="0">
                <a:solidFill>
                  <a:srgbClr val="FF0000"/>
                </a:solidFill>
              </a:rPr>
              <a:t>Italiano                  Moldavo/Rumeno                Albanese </a:t>
            </a:r>
            <a:endParaRPr lang="it-IT" altLang="it-IT" sz="2400" dirty="0" smtClean="0">
              <a:solidFill>
                <a:srgbClr val="FF0000"/>
              </a:solidFill>
              <a:ea typeface="Calibri" pitchFamily="34" charset="0"/>
              <a:cs typeface="Calibri" pitchFamily="34" charset="0"/>
            </a:endParaRPr>
          </a:p>
          <a:p>
            <a:pPr marL="358775">
              <a:spcBef>
                <a:spcPct val="0"/>
              </a:spcBef>
              <a:buFont typeface="Arial" charset="0"/>
              <a:buNone/>
              <a:defRPr/>
            </a:pPr>
            <a:r>
              <a:rPr lang="it-IT" altLang="it-IT" sz="2400" dirty="0" smtClean="0"/>
              <a:t>    </a:t>
            </a:r>
          </a:p>
          <a:p>
            <a:pPr marL="358775">
              <a:spcBef>
                <a:spcPct val="0"/>
              </a:spcBef>
              <a:buFont typeface="Arial" charset="0"/>
              <a:buNone/>
              <a:defRPr/>
            </a:pPr>
            <a:r>
              <a:rPr lang="it-IT" altLang="it-IT" sz="2400" smtClean="0"/>
              <a:t> </a:t>
            </a:r>
            <a:r>
              <a:rPr lang="it-IT" altLang="it-IT" sz="2400" dirty="0" smtClean="0"/>
              <a:t>	</a:t>
            </a:r>
            <a:r>
              <a:rPr lang="it-IT" altLang="it-IT" sz="2400" smtClean="0"/>
              <a:t>Bravo/a</a:t>
            </a:r>
            <a:r>
              <a:rPr lang="it-IT" altLang="it-IT" sz="2400" dirty="0" smtClean="0"/>
              <a:t>                      Bravo                                 Bravo/</a:t>
            </a:r>
            <a:r>
              <a:rPr lang="it-IT" altLang="it-IT" sz="2400" dirty="0" err="1" smtClean="0">
                <a:ea typeface="Calibri" pitchFamily="34" charset="0"/>
                <a:cs typeface="Calibri" pitchFamily="34" charset="0"/>
              </a:rPr>
              <a:t>Djalë</a:t>
            </a:r>
            <a:r>
              <a:rPr lang="it-IT" altLang="it-IT" sz="2400" dirty="0" smtClean="0">
                <a:ea typeface="Calibri" pitchFamily="34" charset="0"/>
                <a:cs typeface="Calibri" pitchFamily="34" charset="0"/>
              </a:rPr>
              <a:t> i </a:t>
            </a:r>
            <a:r>
              <a:rPr lang="it-IT" altLang="it-IT" sz="2400" dirty="0" err="1" smtClean="0">
                <a:ea typeface="Calibri" pitchFamily="34" charset="0"/>
                <a:cs typeface="Calibri" pitchFamily="34" charset="0"/>
              </a:rPr>
              <a:t>mirë</a:t>
            </a:r>
            <a:endParaRPr lang="it-IT" altLang="it-IT" sz="2400" dirty="0" smtClean="0">
              <a:ea typeface="Calibri" pitchFamily="34" charset="0"/>
              <a:cs typeface="Calibri" pitchFamily="34" charset="0"/>
            </a:endParaRPr>
          </a:p>
          <a:p>
            <a:pPr marL="358775">
              <a:spcBef>
                <a:spcPct val="0"/>
              </a:spcBef>
              <a:buFont typeface="Arial" charset="0"/>
              <a:buNone/>
              <a:defRPr/>
            </a:pPr>
            <a:r>
              <a:rPr lang="it-IT" altLang="it-IT" sz="2400" dirty="0" smtClean="0"/>
              <a:t>     Amico/a                     </a:t>
            </a:r>
            <a:r>
              <a:rPr lang="it-IT" altLang="it-IT" sz="2400" dirty="0" err="1" smtClean="0"/>
              <a:t>Prieten</a:t>
            </a:r>
            <a:r>
              <a:rPr lang="it-IT" altLang="it-IT" sz="2400" dirty="0" smtClean="0"/>
              <a:t>/</a:t>
            </a:r>
            <a:r>
              <a:rPr lang="it-IT" altLang="it-IT" sz="2400" dirty="0" err="1" smtClean="0"/>
              <a:t>Prietenă</a:t>
            </a:r>
            <a:r>
              <a:rPr lang="it-IT" altLang="it-IT" sz="2400" dirty="0" smtClean="0"/>
              <a:t>             </a:t>
            </a:r>
            <a:r>
              <a:rPr lang="it-IT" altLang="it-IT" sz="2400" dirty="0" err="1" smtClean="0"/>
              <a:t>Shoku</a:t>
            </a:r>
            <a:r>
              <a:rPr lang="it-IT" altLang="it-IT" sz="2400" dirty="0" smtClean="0"/>
              <a:t>      </a:t>
            </a:r>
            <a:endParaRPr lang="it-IT" altLang="it-IT" sz="2400" dirty="0" smtClean="0">
              <a:ea typeface="Calibri" pitchFamily="34" charset="0"/>
              <a:cs typeface="Calibri" pitchFamily="34" charset="0"/>
            </a:endParaRPr>
          </a:p>
          <a:p>
            <a:pPr marL="358775">
              <a:spcBef>
                <a:spcPct val="0"/>
              </a:spcBef>
              <a:buFont typeface="Arial" charset="0"/>
              <a:buNone/>
              <a:defRPr/>
            </a:pPr>
            <a:r>
              <a:rPr lang="it-IT" altLang="it-IT" sz="2400" dirty="0" smtClean="0"/>
              <a:t>     Andiamo                    </a:t>
            </a:r>
            <a:r>
              <a:rPr lang="it-IT" altLang="it-IT" sz="2400" dirty="0" err="1" smtClean="0"/>
              <a:t>Mergem</a:t>
            </a:r>
            <a:r>
              <a:rPr lang="it-IT" altLang="it-IT" sz="2400" dirty="0" smtClean="0"/>
              <a:t>               </a:t>
            </a:r>
            <a:r>
              <a:rPr lang="it-IT" altLang="it-IT" sz="2400" smtClean="0"/>
              <a:t>            Shkojme</a:t>
            </a:r>
            <a:endParaRPr lang="it-IT" altLang="it-IT" sz="2400" dirty="0" smtClean="0">
              <a:solidFill>
                <a:srgbClr val="000000"/>
              </a:solidFill>
              <a:cs typeface="Times New Roman" pitchFamily="18" charset="0"/>
            </a:endParaRPr>
          </a:p>
          <a:p>
            <a:pPr marL="358775">
              <a:spcBef>
                <a:spcPct val="0"/>
              </a:spcBef>
              <a:buFont typeface="Arial" charset="0"/>
              <a:buNone/>
              <a:defRPr/>
            </a:pPr>
            <a:r>
              <a:rPr lang="it-IT" altLang="it-IT" sz="2400" dirty="0" smtClean="0">
                <a:solidFill>
                  <a:srgbClr val="000000"/>
                </a:solidFill>
                <a:cs typeface="Times New Roman" pitchFamily="18" charset="0"/>
              </a:rPr>
              <a:t>	</a:t>
            </a:r>
            <a:r>
              <a:rPr lang="it-IT" altLang="it-IT" sz="2400" dirty="0" smtClean="0"/>
              <a:t>Vieni qui                    Vino </a:t>
            </a:r>
            <a:r>
              <a:rPr lang="it-IT" altLang="it-IT" sz="2400" dirty="0" err="1" smtClean="0"/>
              <a:t>aici</a:t>
            </a:r>
            <a:r>
              <a:rPr lang="it-IT" altLang="it-IT" sz="2400" dirty="0" smtClean="0"/>
              <a:t>                            </a:t>
            </a:r>
            <a:r>
              <a:rPr lang="it-IT" altLang="it-IT" sz="2400" dirty="0" err="1" smtClean="0"/>
              <a:t>Eja</a:t>
            </a:r>
            <a:r>
              <a:rPr lang="it-IT" altLang="it-IT" sz="2400" dirty="0" smtClean="0"/>
              <a:t> </a:t>
            </a:r>
            <a:r>
              <a:rPr lang="it-IT" altLang="it-IT" sz="2400" dirty="0" err="1" smtClean="0"/>
              <a:t>ketu</a:t>
            </a:r>
            <a:endParaRPr lang="it-IT" altLang="it-IT" sz="2400" dirty="0" smtClean="0">
              <a:ea typeface="Calibri" pitchFamily="34" charset="0"/>
              <a:cs typeface="Calibri" pitchFamily="34" charset="0"/>
            </a:endParaRPr>
          </a:p>
          <a:p>
            <a:pPr marL="358775">
              <a:spcBef>
                <a:spcPct val="0"/>
              </a:spcBef>
              <a:buFont typeface="Arial" charset="0"/>
              <a:buNone/>
              <a:defRPr/>
            </a:pPr>
            <a:r>
              <a:rPr lang="it-IT" altLang="it-IT" sz="2400" dirty="0" smtClean="0"/>
              <a:t>     Fai così                       </a:t>
            </a:r>
            <a:r>
              <a:rPr lang="it-IT" altLang="it-IT" sz="2400" dirty="0" err="1" smtClean="0"/>
              <a:t>Fă</a:t>
            </a:r>
            <a:r>
              <a:rPr lang="it-IT" altLang="it-IT" sz="2400" dirty="0" smtClean="0"/>
              <a:t> așa                              </a:t>
            </a:r>
            <a:r>
              <a:rPr lang="it-IT" altLang="it-IT" sz="2400" smtClean="0"/>
              <a:t>  Bëni </a:t>
            </a:r>
            <a:r>
              <a:rPr lang="it-IT" altLang="it-IT" sz="2400" dirty="0" err="1" smtClean="0"/>
              <a:t>këtë</a:t>
            </a:r>
            <a:endParaRPr lang="it-IT" altLang="it-IT" sz="2400" dirty="0" smtClean="0">
              <a:ea typeface="Calibri" pitchFamily="34" charset="0"/>
              <a:cs typeface="Calibri" pitchFamily="34" charset="0"/>
            </a:endParaRPr>
          </a:p>
          <a:p>
            <a:pPr marL="358775">
              <a:spcBef>
                <a:spcPct val="0"/>
              </a:spcBef>
              <a:buFont typeface="Arial" charset="0"/>
              <a:buNone/>
              <a:defRPr/>
            </a:pPr>
            <a:r>
              <a:rPr lang="it-IT" altLang="it-IT" sz="2400" dirty="0" smtClean="0"/>
              <a:t>     Siediti                         Așeazăte                    </a:t>
            </a:r>
            <a:r>
              <a:rPr lang="it-IT" altLang="it-IT" sz="2400" smtClean="0"/>
              <a:t>       Ulu</a:t>
            </a:r>
            <a:r>
              <a:rPr lang="it-IT" altLang="it-IT" sz="2400" dirty="0" smtClean="0"/>
              <a:t> </a:t>
            </a:r>
            <a:endParaRPr lang="it-IT" altLang="it-IT" sz="2400" dirty="0" smtClean="0">
              <a:ea typeface="Calibri" pitchFamily="34" charset="0"/>
              <a:cs typeface="Calibri" pitchFamily="34" charset="0"/>
            </a:endParaRPr>
          </a:p>
          <a:p>
            <a:pPr marL="358775">
              <a:spcBef>
                <a:spcPct val="0"/>
              </a:spcBef>
              <a:buFont typeface="Arial" charset="0"/>
              <a:buNone/>
              <a:defRPr/>
            </a:pPr>
            <a:r>
              <a:rPr lang="it-IT" altLang="it-IT" sz="2400" dirty="0" smtClean="0"/>
              <a:t>     Ecco il bagno            </a:t>
            </a:r>
            <a:r>
              <a:rPr lang="it-IT" altLang="it-IT" sz="2400" dirty="0" err="1" smtClean="0"/>
              <a:t>Iată</a:t>
            </a:r>
            <a:r>
              <a:rPr lang="it-IT" altLang="it-IT" sz="2400" dirty="0" smtClean="0"/>
              <a:t> baia               </a:t>
            </a:r>
            <a:r>
              <a:rPr lang="it-IT" altLang="it-IT" sz="2400" smtClean="0"/>
              <a:t>             Këtu </a:t>
            </a:r>
            <a:r>
              <a:rPr lang="it-IT" altLang="it-IT" sz="2400" dirty="0" err="1" smtClean="0"/>
              <a:t>është</a:t>
            </a:r>
            <a:r>
              <a:rPr lang="it-IT" altLang="it-IT" sz="2400" dirty="0" smtClean="0"/>
              <a:t> banjo </a:t>
            </a:r>
            <a:endParaRPr lang="it-IT" altLang="it-IT" sz="2400" dirty="0" smtClean="0">
              <a:ea typeface="Calibri" pitchFamily="34" charset="0"/>
              <a:cs typeface="Calibri" pitchFamily="34" charset="0"/>
            </a:endParaRPr>
          </a:p>
          <a:p>
            <a:pPr marL="358775">
              <a:spcBef>
                <a:spcPct val="0"/>
              </a:spcBef>
              <a:buFont typeface="Arial" charset="0"/>
              <a:buNone/>
              <a:defRPr/>
            </a:pPr>
            <a:r>
              <a:rPr lang="it-IT" altLang="it-IT" sz="2400" dirty="0" smtClean="0"/>
              <a:t>	Va bene                     </a:t>
            </a:r>
            <a:r>
              <a:rPr lang="it-IT" altLang="it-IT" sz="2400" dirty="0" err="1" smtClean="0"/>
              <a:t>În</a:t>
            </a:r>
            <a:r>
              <a:rPr lang="it-IT" altLang="it-IT" sz="2400" dirty="0" smtClean="0"/>
              <a:t> </a:t>
            </a:r>
            <a:r>
              <a:rPr lang="it-IT" altLang="it-IT" sz="2400" dirty="0" err="1" smtClean="0"/>
              <a:t>regulă</a:t>
            </a:r>
            <a:r>
              <a:rPr lang="it-IT" altLang="it-IT" sz="2400" dirty="0" smtClean="0"/>
              <a:t>                          </a:t>
            </a:r>
            <a:r>
              <a:rPr lang="it-IT" altLang="it-IT" sz="2400" smtClean="0"/>
              <a:t>  Në </a:t>
            </a:r>
            <a:r>
              <a:rPr lang="it-IT" altLang="it-IT" sz="2400" dirty="0" err="1" smtClean="0"/>
              <a:t>rregull</a:t>
            </a:r>
            <a:r>
              <a:rPr lang="it-IT" altLang="it-IT" sz="2400" smtClean="0"/>
              <a:t> </a:t>
            </a:r>
            <a:endParaRPr lang="it-IT" altLang="it-IT" sz="2400" dirty="0" smtClean="0"/>
          </a:p>
          <a:p>
            <a:pPr marL="358775">
              <a:spcBef>
                <a:spcPct val="0"/>
              </a:spcBef>
              <a:buFont typeface="Arial" charset="0"/>
              <a:buNone/>
              <a:defRPr/>
            </a:pPr>
            <a:r>
              <a:rPr lang="it-IT" sz="2400" smtClean="0"/>
              <a:t>     Silenzio                      Liniște                                Heshtja</a:t>
            </a:r>
            <a:endParaRPr lang="it-IT" sz="2400" smtClean="0">
              <a:cs typeface="Calibri"/>
            </a:endParaRPr>
          </a:p>
          <a:p>
            <a:pPr marL="360000" indent="0" algn="just">
              <a:spcBef>
                <a:spcPts val="0"/>
              </a:spcBef>
              <a:buNone/>
              <a:defRPr/>
            </a:pPr>
            <a:r>
              <a:rPr lang="it-IT" altLang="it-IT" sz="2400" smtClean="0"/>
              <a:t>Prova </a:t>
            </a:r>
            <a:r>
              <a:rPr lang="it-IT" altLang="it-IT" sz="2400" dirty="0" smtClean="0"/>
              <a:t>ancora            </a:t>
            </a:r>
            <a:r>
              <a:rPr lang="it-IT" altLang="it-IT" sz="2400" dirty="0" err="1" smtClean="0"/>
              <a:t>încearcă</a:t>
            </a:r>
            <a:r>
              <a:rPr lang="it-IT" altLang="it-IT" sz="2400" dirty="0" smtClean="0"/>
              <a:t> </a:t>
            </a:r>
            <a:r>
              <a:rPr lang="it-IT" altLang="it-IT" sz="2400" dirty="0" err="1" smtClean="0"/>
              <a:t>din</a:t>
            </a:r>
            <a:r>
              <a:rPr lang="it-IT" altLang="it-IT" sz="2400" dirty="0" smtClean="0"/>
              <a:t> </a:t>
            </a:r>
            <a:r>
              <a:rPr lang="it-IT" altLang="it-IT" sz="2400" dirty="0" err="1" smtClean="0"/>
              <a:t>nou</a:t>
            </a:r>
            <a:r>
              <a:rPr lang="it-IT" altLang="it-IT" sz="2400" dirty="0" smtClean="0">
                <a:solidFill>
                  <a:srgbClr val="000000"/>
                </a:solidFill>
                <a:cs typeface="Arial" charset="0"/>
              </a:rPr>
              <a:t>         </a:t>
            </a:r>
            <a:r>
              <a:rPr lang="it-IT" altLang="it-IT" sz="2400" dirty="0" smtClean="0">
                <a:solidFill>
                  <a:srgbClr val="000000"/>
                </a:solidFill>
                <a:cs typeface="Times New Roman" pitchFamily="18" charset="0"/>
              </a:rPr>
              <a:t>     Provo </a:t>
            </a:r>
            <a:r>
              <a:rPr lang="it-IT" altLang="it-IT" sz="2400" dirty="0" err="1" smtClean="0">
                <a:solidFill>
                  <a:srgbClr val="000000"/>
                </a:solidFill>
                <a:cs typeface="Times New Roman" pitchFamily="18" charset="0"/>
              </a:rPr>
              <a:t>përsëri</a:t>
            </a:r>
            <a:r>
              <a:rPr lang="it-IT" altLang="it-IT" sz="2400" dirty="0" smtClean="0">
                <a:solidFill>
                  <a:srgbClr val="000000"/>
                </a:solidFill>
                <a:cs typeface="Times New Roman" pitchFamily="18" charset="0"/>
              </a:rPr>
              <a:t>     </a:t>
            </a:r>
            <a:endParaRPr lang="it-IT" altLang="it-IT" sz="2400" dirty="0" smtClean="0">
              <a:latin typeface="Arial" charset="0"/>
              <a:cs typeface="Arial" charset="0"/>
            </a:endParaRPr>
          </a:p>
          <a:p>
            <a:pPr marL="358775">
              <a:spcBef>
                <a:spcPct val="0"/>
              </a:spcBef>
              <a:buFont typeface="Arial" charset="0"/>
              <a:buNone/>
              <a:defRPr/>
            </a:pPr>
            <a:r>
              <a:rPr lang="it-IT" altLang="it-IT" sz="2400" dirty="0" smtClean="0">
                <a:solidFill>
                  <a:srgbClr val="000000"/>
                </a:solidFill>
                <a:cs typeface="Times New Roman" pitchFamily="18" charset="0"/>
              </a:rPr>
              <a:t>	Vai alla lavagna        </a:t>
            </a:r>
            <a:r>
              <a:rPr lang="it-IT" altLang="it-IT" sz="2400" dirty="0" err="1" smtClean="0">
                <a:solidFill>
                  <a:srgbClr val="000000"/>
                </a:solidFill>
                <a:cs typeface="Times New Roman" pitchFamily="18" charset="0"/>
              </a:rPr>
              <a:t>Dute</a:t>
            </a:r>
            <a:r>
              <a:rPr lang="it-IT" altLang="it-IT" sz="2400" dirty="0" smtClean="0">
                <a:solidFill>
                  <a:srgbClr val="000000"/>
                </a:solidFill>
                <a:cs typeface="Times New Roman" pitchFamily="18" charset="0"/>
              </a:rPr>
              <a:t> la </a:t>
            </a:r>
            <a:r>
              <a:rPr lang="it-IT" altLang="it-IT" sz="2400" dirty="0" err="1" smtClean="0">
                <a:solidFill>
                  <a:srgbClr val="000000"/>
                </a:solidFill>
                <a:cs typeface="Times New Roman" pitchFamily="18" charset="0"/>
              </a:rPr>
              <a:t>tablă</a:t>
            </a:r>
            <a:r>
              <a:rPr lang="it-IT" altLang="it-IT" sz="2400" dirty="0" smtClean="0">
                <a:solidFill>
                  <a:srgbClr val="000000"/>
                </a:solidFill>
                <a:cs typeface="Times New Roman" pitchFamily="18" charset="0"/>
              </a:rPr>
              <a:t>                    </a:t>
            </a:r>
            <a:r>
              <a:rPr lang="it-IT" altLang="it-IT" sz="2400" dirty="0" err="1" smtClean="0">
                <a:solidFill>
                  <a:srgbClr val="000000"/>
                </a:solidFill>
                <a:cs typeface="Times New Roman" pitchFamily="18" charset="0"/>
              </a:rPr>
              <a:t>Shkoni</a:t>
            </a:r>
            <a:r>
              <a:rPr lang="it-IT" altLang="it-IT" sz="2400" dirty="0" smtClean="0">
                <a:solidFill>
                  <a:srgbClr val="000000"/>
                </a:solidFill>
                <a:cs typeface="Times New Roman" pitchFamily="18" charset="0"/>
              </a:rPr>
              <a:t> </a:t>
            </a:r>
            <a:r>
              <a:rPr lang="it-IT" altLang="it-IT" sz="2400" dirty="0" err="1" smtClean="0">
                <a:solidFill>
                  <a:srgbClr val="000000"/>
                </a:solidFill>
                <a:cs typeface="Times New Roman" pitchFamily="18" charset="0"/>
              </a:rPr>
              <a:t>në</a:t>
            </a:r>
            <a:r>
              <a:rPr lang="it-IT" altLang="it-IT" sz="2400" dirty="0" smtClean="0">
                <a:solidFill>
                  <a:srgbClr val="000000"/>
                </a:solidFill>
                <a:cs typeface="Times New Roman" pitchFamily="18" charset="0"/>
              </a:rPr>
              <a:t> </a:t>
            </a:r>
            <a:r>
              <a:rPr lang="it-IT" altLang="it-IT" sz="2400" dirty="0" err="1" smtClean="0">
                <a:solidFill>
                  <a:srgbClr val="000000"/>
                </a:solidFill>
                <a:cs typeface="Times New Roman" pitchFamily="18" charset="0"/>
              </a:rPr>
              <a:t>dërrasë</a:t>
            </a:r>
            <a:r>
              <a:rPr lang="it-IT" altLang="it-IT" sz="2400" dirty="0" smtClean="0">
                <a:solidFill>
                  <a:srgbClr val="000000"/>
                </a:solidFill>
                <a:cs typeface="Times New Roman" pitchFamily="18" charset="0"/>
              </a:rPr>
              <a:t> </a:t>
            </a:r>
            <a:r>
              <a:rPr lang="it-IT" altLang="it-IT" sz="2400" dirty="0" err="1" smtClean="0">
                <a:solidFill>
                  <a:srgbClr val="000000"/>
                </a:solidFill>
                <a:cs typeface="Times New Roman" pitchFamily="18" charset="0"/>
              </a:rPr>
              <a:t>të</a:t>
            </a:r>
            <a:r>
              <a:rPr lang="it-IT" altLang="it-IT" sz="2400" dirty="0" smtClean="0">
                <a:solidFill>
                  <a:srgbClr val="000000"/>
                </a:solidFill>
                <a:cs typeface="Times New Roman" pitchFamily="18" charset="0"/>
              </a:rPr>
              <a:t> </a:t>
            </a:r>
            <a:r>
              <a:rPr lang="it-IT" altLang="it-IT" sz="2400" dirty="0" err="1" smtClean="0">
                <a:solidFill>
                  <a:srgbClr val="000000"/>
                </a:solidFill>
                <a:cs typeface="Times New Roman" pitchFamily="18" charset="0"/>
              </a:rPr>
              <a:t>zezë</a:t>
            </a:r>
            <a:endParaRPr lang="it-IT" altLang="it-IT" sz="2400" dirty="0" smtClean="0">
              <a:cs typeface="Arial" charset="0"/>
            </a:endParaRPr>
          </a:p>
          <a:p>
            <a:pPr marL="358775">
              <a:spcBef>
                <a:spcPct val="0"/>
              </a:spcBef>
              <a:buFont typeface="Arial" charset="0"/>
              <a:buNone/>
              <a:defRPr/>
            </a:pPr>
            <a:r>
              <a:rPr lang="it-IT" altLang="it-IT" sz="2400" dirty="0" smtClean="0">
                <a:solidFill>
                  <a:srgbClr val="000000"/>
                </a:solidFill>
                <a:cs typeface="Times New Roman" pitchFamily="18" charset="0"/>
              </a:rPr>
              <a:t>	Svuota lo zaino        Golește-l                   </a:t>
            </a:r>
            <a:r>
              <a:rPr lang="it-IT" altLang="it-IT" sz="2400" dirty="0" err="1" smtClean="0">
                <a:solidFill>
                  <a:srgbClr val="000000"/>
                </a:solidFill>
                <a:cs typeface="Times New Roman" pitchFamily="18" charset="0"/>
              </a:rPr>
              <a:t>Zbrazni</a:t>
            </a:r>
            <a:r>
              <a:rPr lang="it-IT" altLang="it-IT" sz="2400" dirty="0" smtClean="0">
                <a:solidFill>
                  <a:srgbClr val="000000"/>
                </a:solidFill>
                <a:cs typeface="Times New Roman" pitchFamily="18" charset="0"/>
              </a:rPr>
              <a:t> </a:t>
            </a:r>
            <a:r>
              <a:rPr lang="it-IT" altLang="it-IT" sz="2400" dirty="0" err="1" smtClean="0">
                <a:solidFill>
                  <a:srgbClr val="000000"/>
                </a:solidFill>
                <a:cs typeface="Times New Roman" pitchFamily="18" charset="0"/>
              </a:rPr>
              <a:t>çantën</a:t>
            </a:r>
            <a:r>
              <a:rPr lang="it-IT" altLang="it-IT" sz="2400" dirty="0" smtClean="0">
                <a:solidFill>
                  <a:srgbClr val="000000"/>
                </a:solidFill>
                <a:cs typeface="Times New Roman" pitchFamily="18" charset="0"/>
              </a:rPr>
              <a:t> </a:t>
            </a:r>
            <a:r>
              <a:rPr lang="it-IT" altLang="it-IT" sz="2400" dirty="0" err="1" smtClean="0">
                <a:solidFill>
                  <a:srgbClr val="000000"/>
                </a:solidFill>
                <a:cs typeface="Times New Roman" pitchFamily="18" charset="0"/>
              </a:rPr>
              <a:t>tuaj</a:t>
            </a:r>
            <a:r>
              <a:rPr lang="it-IT" altLang="it-IT" sz="2400" dirty="0" smtClean="0">
                <a:solidFill>
                  <a:srgbClr val="000000"/>
                </a:solidFill>
                <a:cs typeface="Times New Roman" pitchFamily="18" charset="0"/>
              </a:rPr>
              <a:t> </a:t>
            </a:r>
            <a:r>
              <a:rPr lang="it-IT" altLang="it-IT" sz="2400" dirty="0" err="1" smtClean="0">
                <a:solidFill>
                  <a:srgbClr val="000000"/>
                </a:solidFill>
                <a:cs typeface="Times New Roman" pitchFamily="18" charset="0"/>
              </a:rPr>
              <a:t>të</a:t>
            </a:r>
            <a:r>
              <a:rPr lang="it-IT" altLang="it-IT" sz="2400" dirty="0" smtClean="0">
                <a:solidFill>
                  <a:srgbClr val="000000"/>
                </a:solidFill>
                <a:cs typeface="Times New Roman" pitchFamily="18" charset="0"/>
              </a:rPr>
              <a:t> </a:t>
            </a:r>
            <a:r>
              <a:rPr lang="it-IT" altLang="it-IT" sz="2400" dirty="0" err="1" smtClean="0">
                <a:solidFill>
                  <a:srgbClr val="000000"/>
                </a:solidFill>
                <a:cs typeface="Times New Roman" pitchFamily="18" charset="0"/>
              </a:rPr>
              <a:t>shpinës</a:t>
            </a:r>
            <a:endParaRPr lang="it-IT" altLang="it-IT" sz="2400" dirty="0" smtClean="0">
              <a:latin typeface="Arial" charset="0"/>
              <a:cs typeface="Arial" charset="0"/>
            </a:endParaRPr>
          </a:p>
          <a:p>
            <a:pPr marL="358775">
              <a:spcBef>
                <a:spcPct val="0"/>
              </a:spcBef>
              <a:buFont typeface="Arial" charset="0"/>
              <a:buNone/>
              <a:defRPr/>
            </a:pPr>
            <a:r>
              <a:rPr lang="it-IT" altLang="it-IT" sz="2400" dirty="0" smtClean="0">
                <a:solidFill>
                  <a:srgbClr val="000000"/>
                </a:solidFill>
                <a:cs typeface="Times New Roman" pitchFamily="18" charset="0"/>
              </a:rPr>
              <a:t>	Studia                       </a:t>
            </a:r>
            <a:r>
              <a:rPr lang="it-IT" altLang="it-IT" sz="2400" smtClean="0">
                <a:solidFill>
                  <a:srgbClr val="000000"/>
                </a:solidFill>
                <a:cs typeface="Times New Roman" pitchFamily="18" charset="0"/>
              </a:rPr>
              <a:t> Studiază</a:t>
            </a:r>
            <a:r>
              <a:rPr lang="it-IT" altLang="it-IT" sz="2400" dirty="0" smtClean="0">
                <a:solidFill>
                  <a:srgbClr val="000000"/>
                </a:solidFill>
                <a:cs typeface="Times New Roman" pitchFamily="18" charset="0"/>
              </a:rPr>
              <a:t>                       </a:t>
            </a:r>
            <a:r>
              <a:rPr lang="it-IT" altLang="it-IT" sz="2400" smtClean="0">
                <a:solidFill>
                  <a:srgbClr val="000000"/>
                </a:solidFill>
                <a:cs typeface="Times New Roman" pitchFamily="18" charset="0"/>
              </a:rPr>
              <a:t>     Ajo </a:t>
            </a:r>
            <a:r>
              <a:rPr lang="it-IT" altLang="it-IT" sz="2400" dirty="0" err="1" smtClean="0">
                <a:solidFill>
                  <a:srgbClr val="000000"/>
                </a:solidFill>
                <a:cs typeface="Times New Roman" pitchFamily="18" charset="0"/>
              </a:rPr>
              <a:t>studion</a:t>
            </a:r>
            <a:r>
              <a:rPr lang="it-IT" altLang="it-IT" sz="2400" dirty="0" smtClean="0">
                <a:solidFill>
                  <a:srgbClr val="000000"/>
                </a:solidFill>
                <a:cs typeface="Times New Roman" pitchFamily="18" charset="0"/>
              </a:rPr>
              <a:t> </a:t>
            </a:r>
            <a:endParaRPr lang="it-IT" altLang="it-IT" sz="2400" dirty="0" smtClean="0">
              <a:latin typeface="Arial" charset="0"/>
              <a:cs typeface="Times New Roman" pitchFamily="18" charset="0"/>
            </a:endParaRPr>
          </a:p>
          <a:p>
            <a:pPr marL="358775">
              <a:spcBef>
                <a:spcPct val="0"/>
              </a:spcBef>
              <a:buFont typeface="Arial" charset="0"/>
              <a:buNone/>
              <a:defRPr/>
            </a:pPr>
            <a:endParaRPr lang="it-IT" altLang="it-IT" sz="2400" dirty="0" smtClean="0">
              <a:cs typeface="Times New Roman" pitchFamily="18" charset="0"/>
            </a:endParaRPr>
          </a:p>
          <a:p>
            <a:pPr marL="358775">
              <a:spcBef>
                <a:spcPct val="0"/>
              </a:spcBef>
              <a:buFont typeface="Arial" charset="0"/>
              <a:buNone/>
              <a:defRPr/>
            </a:pPr>
            <a:endParaRPr lang="it-IT" altLang="it-IT" sz="2800" dirty="0" smtClean="0">
              <a:cs typeface="Times New Roman" pitchFamily="18" charset="0"/>
            </a:endParaRPr>
          </a:p>
          <a:p>
            <a:pPr marL="358775">
              <a:buFont typeface="Arial" charset="0"/>
              <a:buNone/>
              <a:defRPr/>
            </a:pPr>
            <a:endParaRPr lang="it-IT" altLang="it-IT" sz="2400" dirty="0" smtClean="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contenuto 2">
            <a:extLst/>
          </p:cNvPr>
          <p:cNvSpPr>
            <a:spLocks noGrp="1"/>
          </p:cNvSpPr>
          <p:nvPr>
            <p:ph idx="1"/>
          </p:nvPr>
        </p:nvSpPr>
        <p:spPr>
          <a:xfrm>
            <a:off x="0" y="0"/>
            <a:ext cx="9144000" cy="6858000"/>
          </a:xfrm>
          <a:solidFill>
            <a:schemeClr val="accent6">
              <a:lumMod val="20000"/>
              <a:lumOff val="80000"/>
            </a:schemeClr>
          </a:solidFill>
          <a:ln>
            <a:solidFill>
              <a:schemeClr val="accent6">
                <a:lumMod val="50000"/>
              </a:schemeClr>
            </a:solidFill>
          </a:ln>
        </p:spPr>
        <p:txBody>
          <a:bodyPr/>
          <a:lstStyle/>
          <a:p>
            <a:pPr marL="360000" indent="0" algn="just">
              <a:spcBef>
                <a:spcPts val="0"/>
              </a:spcBef>
              <a:buFont typeface="Arial" charset="0"/>
              <a:buNone/>
              <a:defRPr/>
            </a:pPr>
            <a:endParaRPr lang="it-IT" sz="2400" smtClean="0">
              <a:solidFill>
                <a:srgbClr val="FF0000"/>
              </a:solidFill>
            </a:endParaRPr>
          </a:p>
          <a:p>
            <a:pPr marL="360000" indent="0" algn="just">
              <a:spcBef>
                <a:spcPts val="0"/>
              </a:spcBef>
              <a:buFont typeface="Arial" charset="0"/>
              <a:buNone/>
              <a:defRPr/>
            </a:pPr>
            <a:r>
              <a:rPr lang="it-IT" sz="2400" smtClean="0">
                <a:solidFill>
                  <a:srgbClr val="FF0000"/>
                </a:solidFill>
              </a:rPr>
              <a:t>Italiano</a:t>
            </a:r>
            <a:r>
              <a:rPr lang="it-IT" sz="2400" dirty="0">
                <a:solidFill>
                  <a:srgbClr val="FF0000"/>
                </a:solidFill>
              </a:rPr>
              <a:t>  </a:t>
            </a:r>
            <a:r>
              <a:rPr lang="it-IT" sz="2400" dirty="0" smtClean="0">
                <a:solidFill>
                  <a:srgbClr val="FF0000"/>
                </a:solidFill>
              </a:rPr>
              <a:t>	</a:t>
            </a:r>
            <a:r>
              <a:rPr lang="it-IT" sz="2400" smtClean="0">
                <a:solidFill>
                  <a:srgbClr val="FF0000"/>
                </a:solidFill>
              </a:rPr>
              <a:t>	     Moldavo/Rumeno</a:t>
            </a:r>
            <a:r>
              <a:rPr lang="it-IT" sz="2400" dirty="0" smtClean="0">
                <a:solidFill>
                  <a:srgbClr val="FF0000"/>
                </a:solidFill>
              </a:rPr>
              <a:t>     </a:t>
            </a:r>
            <a:r>
              <a:rPr lang="it-IT" sz="2400" smtClean="0">
                <a:solidFill>
                  <a:srgbClr val="FF0000"/>
                </a:solidFill>
              </a:rPr>
              <a:t>          Albanese</a:t>
            </a:r>
            <a:endParaRPr lang="it-IT" sz="2400" dirty="0" smtClean="0">
              <a:solidFill>
                <a:srgbClr val="FF0000"/>
              </a:solidFill>
            </a:endParaRPr>
          </a:p>
          <a:p>
            <a:pPr marL="360000" indent="0" algn="just">
              <a:spcBef>
                <a:spcPts val="0"/>
              </a:spcBef>
              <a:buFont typeface="Arial" charset="0"/>
              <a:buNone/>
              <a:defRPr/>
            </a:pPr>
            <a:r>
              <a:rPr lang="it-IT" sz="2400" dirty="0" smtClean="0">
                <a:solidFill>
                  <a:srgbClr val="FF0000"/>
                </a:solidFill>
              </a:rPr>
              <a:t>                                                   </a:t>
            </a:r>
            <a:endParaRPr lang="it-IT" sz="2400" dirty="0" smtClean="0">
              <a:solidFill>
                <a:srgbClr val="FF0000"/>
              </a:solidFill>
              <a:cs typeface="Calibri"/>
            </a:endParaRPr>
          </a:p>
          <a:p>
            <a:pPr marL="360000" indent="0" algn="just">
              <a:spcBef>
                <a:spcPts val="0"/>
              </a:spcBef>
              <a:buFont typeface="Arial" charset="0"/>
              <a:buNone/>
              <a:defRPr/>
            </a:pPr>
            <a:r>
              <a:rPr lang="it-IT" sz="2400" dirty="0" smtClean="0">
                <a:solidFill>
                  <a:srgbClr val="000000"/>
                </a:solidFill>
                <a:ea typeface="Times New Roman" pitchFamily="18" charset="0"/>
                <a:cs typeface="Arial"/>
              </a:rPr>
              <a:t>Alzati</a:t>
            </a:r>
            <a:r>
              <a:rPr lang="it-IT" sz="2400" dirty="0">
                <a:solidFill>
                  <a:srgbClr val="000000"/>
                </a:solidFill>
                <a:ea typeface="Times New Roman" pitchFamily="18" charset="0"/>
                <a:cs typeface="Arial"/>
              </a:rPr>
              <a:t>                                   </a:t>
            </a:r>
            <a:r>
              <a:rPr lang="it-IT" sz="2400">
                <a:solidFill>
                  <a:srgbClr val="000000"/>
                </a:solidFill>
                <a:ea typeface="Times New Roman" pitchFamily="18" charset="0"/>
                <a:cs typeface="Arial"/>
              </a:rPr>
              <a:t> </a:t>
            </a:r>
            <a:r>
              <a:rPr lang="it-IT" sz="2400" smtClean="0">
                <a:solidFill>
                  <a:srgbClr val="000000"/>
                </a:solidFill>
                <a:ea typeface="Times New Roman" pitchFamily="18" charset="0"/>
                <a:cs typeface="Arial"/>
              </a:rPr>
              <a:t>Ridică-te</a:t>
            </a:r>
            <a:r>
              <a:rPr lang="it-IT" sz="2400" dirty="0">
                <a:solidFill>
                  <a:srgbClr val="000000"/>
                </a:solidFill>
                <a:ea typeface="Times New Roman" pitchFamily="18" charset="0"/>
                <a:cs typeface="Arial"/>
              </a:rPr>
              <a:t>                          </a:t>
            </a:r>
            <a:r>
              <a:rPr lang="it-IT" sz="2400">
                <a:solidFill>
                  <a:srgbClr val="000000"/>
                </a:solidFill>
                <a:ea typeface="Times New Roman" pitchFamily="18" charset="0"/>
                <a:cs typeface="Arial"/>
              </a:rPr>
              <a:t> </a:t>
            </a:r>
            <a:r>
              <a:rPr lang="it-IT" sz="2400" smtClean="0">
                <a:solidFill>
                  <a:srgbClr val="000000"/>
                </a:solidFill>
                <a:ea typeface="Times New Roman" pitchFamily="18" charset="0"/>
                <a:cs typeface="Arial"/>
              </a:rPr>
              <a:t>Cohu</a:t>
            </a:r>
            <a:r>
              <a:rPr lang="it-IT" sz="2400" dirty="0">
                <a:solidFill>
                  <a:srgbClr val="000000"/>
                </a:solidFill>
                <a:ea typeface="Times New Roman" pitchFamily="18" charset="0"/>
                <a:cs typeface="Arial"/>
              </a:rPr>
              <a:t> </a:t>
            </a:r>
          </a:p>
          <a:p>
            <a:pPr marL="360000" indent="0" algn="just">
              <a:spcBef>
                <a:spcPts val="0"/>
              </a:spcBef>
              <a:buFont typeface="Arial" charset="0"/>
              <a:buNone/>
              <a:defRPr/>
            </a:pPr>
            <a:r>
              <a:rPr lang="it-IT" sz="2400" dirty="0"/>
              <a:t>Scrivi                                   </a:t>
            </a:r>
            <a:r>
              <a:rPr lang="it-IT" sz="2400"/>
              <a:t> </a:t>
            </a:r>
            <a:r>
              <a:rPr lang="it-IT" sz="2400" smtClean="0"/>
              <a:t> Scrie</a:t>
            </a:r>
            <a:r>
              <a:rPr lang="it-IT" sz="2400" dirty="0"/>
              <a:t>                                 </a:t>
            </a:r>
            <a:r>
              <a:rPr lang="it-IT" sz="2400"/>
              <a:t> </a:t>
            </a:r>
            <a:r>
              <a:rPr lang="it-IT" sz="2400" smtClean="0"/>
              <a:t>Shkruaj</a:t>
            </a:r>
            <a:endParaRPr lang="it-IT" sz="2400" dirty="0">
              <a:cs typeface="Calibri"/>
            </a:endParaRPr>
          </a:p>
          <a:p>
            <a:pPr marL="360000" indent="0" algn="just">
              <a:spcBef>
                <a:spcPts val="0"/>
              </a:spcBef>
              <a:buFont typeface="Arial" charset="0"/>
              <a:buNone/>
              <a:defRPr/>
            </a:pPr>
            <a:r>
              <a:rPr lang="it-IT" sz="2400" dirty="0">
                <a:solidFill>
                  <a:srgbClr val="000000"/>
                </a:solidFill>
                <a:ea typeface="Times New Roman" pitchFamily="18" charset="0"/>
                <a:cs typeface="Arial"/>
              </a:rPr>
              <a:t>Leggi                                   </a:t>
            </a:r>
            <a:r>
              <a:rPr lang="it-IT" sz="2400">
                <a:solidFill>
                  <a:srgbClr val="000000"/>
                </a:solidFill>
                <a:ea typeface="Times New Roman" pitchFamily="18" charset="0"/>
                <a:cs typeface="Arial"/>
              </a:rPr>
              <a:t> </a:t>
            </a:r>
            <a:r>
              <a:rPr lang="it-IT" sz="2400" smtClean="0">
                <a:solidFill>
                  <a:srgbClr val="000000"/>
                </a:solidFill>
                <a:ea typeface="Times New Roman" pitchFamily="18" charset="0"/>
                <a:cs typeface="Arial"/>
              </a:rPr>
              <a:t> Citit</a:t>
            </a:r>
            <a:r>
              <a:rPr lang="it-IT" sz="2400" dirty="0">
                <a:solidFill>
                  <a:srgbClr val="000000"/>
                </a:solidFill>
                <a:ea typeface="Times New Roman" pitchFamily="18" charset="0"/>
                <a:cs typeface="Arial"/>
              </a:rPr>
              <a:t>                                  </a:t>
            </a:r>
            <a:r>
              <a:rPr lang="it-IT" sz="2400">
                <a:solidFill>
                  <a:srgbClr val="000000"/>
                </a:solidFill>
                <a:ea typeface="Times New Roman" pitchFamily="18" charset="0"/>
                <a:cs typeface="Arial"/>
              </a:rPr>
              <a:t> </a:t>
            </a:r>
            <a:r>
              <a:rPr lang="it-IT" sz="2400" smtClean="0">
                <a:solidFill>
                  <a:srgbClr val="000000"/>
                </a:solidFill>
                <a:ea typeface="Times New Roman" pitchFamily="18" charset="0"/>
                <a:cs typeface="Arial"/>
              </a:rPr>
              <a:t>Lexoni</a:t>
            </a:r>
            <a:endParaRPr lang="it-IT" sz="2400" dirty="0">
              <a:solidFill>
                <a:srgbClr val="000000"/>
              </a:solidFill>
              <a:ea typeface="Times New Roman" pitchFamily="18" charset="0"/>
              <a:cs typeface="Arial"/>
            </a:endParaRPr>
          </a:p>
          <a:p>
            <a:pPr marL="360000" indent="0" algn="just">
              <a:spcBef>
                <a:spcPts val="0"/>
              </a:spcBef>
              <a:buFont typeface="Arial" charset="0"/>
              <a:buNone/>
              <a:defRPr/>
            </a:pPr>
            <a:r>
              <a:rPr lang="it-IT" sz="2400" dirty="0"/>
              <a:t>Guarda                                </a:t>
            </a:r>
            <a:r>
              <a:rPr lang="it-IT" sz="2400"/>
              <a:t> </a:t>
            </a:r>
            <a:r>
              <a:rPr lang="it-IT" sz="2400" smtClean="0"/>
              <a:t>Privește</a:t>
            </a:r>
            <a:r>
              <a:rPr lang="it-IT" sz="2400" dirty="0"/>
              <a:t>                            </a:t>
            </a:r>
            <a:r>
              <a:rPr lang="it-IT" sz="2400"/>
              <a:t> </a:t>
            </a:r>
            <a:r>
              <a:rPr lang="it-IT" sz="2400" smtClean="0"/>
              <a:t>Shiko</a:t>
            </a:r>
            <a:r>
              <a:rPr lang="it-IT" sz="2400" dirty="0"/>
              <a:t> </a:t>
            </a:r>
            <a:endParaRPr lang="it-IT" sz="2400" dirty="0">
              <a:cs typeface="Calibri"/>
            </a:endParaRPr>
          </a:p>
          <a:p>
            <a:pPr marL="360000" indent="0" algn="just">
              <a:spcBef>
                <a:spcPts val="0"/>
              </a:spcBef>
              <a:buFont typeface="Arial" charset="0"/>
              <a:buNone/>
              <a:defRPr/>
            </a:pPr>
            <a:r>
              <a:rPr lang="it-IT" sz="2400" dirty="0"/>
              <a:t>Ascolta                                </a:t>
            </a:r>
            <a:r>
              <a:rPr lang="it-IT" sz="2400"/>
              <a:t> </a:t>
            </a:r>
            <a:r>
              <a:rPr lang="it-IT" sz="2400" smtClean="0"/>
              <a:t>Ascultă</a:t>
            </a:r>
            <a:r>
              <a:rPr lang="it-IT" sz="2400" dirty="0"/>
              <a:t>                             </a:t>
            </a:r>
            <a:r>
              <a:rPr lang="it-IT" sz="2400"/>
              <a:t> </a:t>
            </a:r>
            <a:r>
              <a:rPr lang="it-IT" sz="2400" smtClean="0"/>
              <a:t>Pranohet</a:t>
            </a:r>
            <a:endParaRPr lang="it-IT" sz="2400" dirty="0">
              <a:cs typeface="Calibri"/>
            </a:endParaRPr>
          </a:p>
          <a:p>
            <a:pPr marL="360000" indent="0" algn="just">
              <a:spcBef>
                <a:spcPts val="0"/>
              </a:spcBef>
              <a:buFont typeface="Arial" charset="0"/>
              <a:buNone/>
              <a:defRPr/>
            </a:pPr>
            <a:r>
              <a:rPr lang="it-IT" sz="2400" dirty="0"/>
              <a:t>Ripeti                                   </a:t>
            </a:r>
            <a:r>
              <a:rPr lang="it-IT" sz="2400"/>
              <a:t> </a:t>
            </a:r>
            <a:r>
              <a:rPr lang="it-IT" sz="2400" smtClean="0"/>
              <a:t>Repetă</a:t>
            </a:r>
            <a:r>
              <a:rPr lang="it-IT" sz="2400" dirty="0"/>
              <a:t>                             </a:t>
            </a:r>
            <a:r>
              <a:rPr lang="it-IT" sz="2400"/>
              <a:t> </a:t>
            </a:r>
            <a:r>
              <a:rPr lang="it-IT" sz="2400" smtClean="0"/>
              <a:t>Përsëriteni</a:t>
            </a:r>
            <a:r>
              <a:rPr lang="it-IT" sz="2400" dirty="0"/>
              <a:t> </a:t>
            </a:r>
            <a:endParaRPr lang="it-IT" sz="2400" dirty="0">
              <a:cs typeface="Calibri"/>
            </a:endParaRPr>
          </a:p>
          <a:p>
            <a:pPr marL="360000" indent="0" algn="just">
              <a:spcBef>
                <a:spcPts val="0"/>
              </a:spcBef>
              <a:buFont typeface="Arial" charset="0"/>
              <a:buNone/>
              <a:defRPr/>
            </a:pPr>
            <a:r>
              <a:rPr lang="it-IT" sz="2400" dirty="0"/>
              <a:t>Ricopia                                </a:t>
            </a:r>
            <a:r>
              <a:rPr lang="it-IT" sz="2400"/>
              <a:t> </a:t>
            </a:r>
            <a:r>
              <a:rPr lang="it-IT" sz="2400" smtClean="0"/>
              <a:t>Transcrie/Ricopiază</a:t>
            </a:r>
            <a:r>
              <a:rPr lang="it-IT" sz="2400" dirty="0"/>
              <a:t>       </a:t>
            </a:r>
            <a:r>
              <a:rPr lang="it-IT" sz="2400"/>
              <a:t> </a:t>
            </a:r>
            <a:r>
              <a:rPr lang="it-IT" sz="2400" smtClean="0"/>
              <a:t>Kopjoni</a:t>
            </a:r>
            <a:r>
              <a:rPr lang="it-IT" sz="2400" dirty="0"/>
              <a:t> </a:t>
            </a:r>
            <a:endParaRPr lang="it-IT" sz="2400" dirty="0">
              <a:cs typeface="Calibri"/>
            </a:endParaRPr>
          </a:p>
          <a:p>
            <a:pPr marL="360000" indent="0" algn="just">
              <a:spcBef>
                <a:spcPts val="0"/>
              </a:spcBef>
              <a:buFont typeface="Arial" charset="0"/>
              <a:buNone/>
              <a:defRPr/>
            </a:pPr>
            <a:r>
              <a:rPr lang="it-IT" sz="2400" dirty="0"/>
              <a:t>Prendi                                 </a:t>
            </a:r>
            <a:r>
              <a:rPr lang="it-IT" sz="2400"/>
              <a:t> </a:t>
            </a:r>
            <a:r>
              <a:rPr lang="it-IT" sz="2400" smtClean="0"/>
              <a:t> Ia</a:t>
            </a:r>
            <a:r>
              <a:rPr lang="it-IT" sz="2400" dirty="0"/>
              <a:t>                              </a:t>
            </a:r>
            <a:r>
              <a:rPr lang="it-IT" sz="2400" dirty="0" smtClean="0"/>
              <a:t>   </a:t>
            </a:r>
            <a:r>
              <a:rPr lang="it-IT" sz="2400" dirty="0"/>
              <a:t>     </a:t>
            </a:r>
            <a:r>
              <a:rPr lang="it-IT" sz="2400"/>
              <a:t> </a:t>
            </a:r>
            <a:r>
              <a:rPr lang="it-IT" sz="2400" smtClean="0"/>
              <a:t>Merni</a:t>
            </a:r>
            <a:r>
              <a:rPr lang="it-IT" sz="2400" dirty="0"/>
              <a:t> </a:t>
            </a:r>
            <a:endParaRPr lang="it-IT" sz="2400" dirty="0">
              <a:cs typeface="Calibri"/>
            </a:endParaRPr>
          </a:p>
          <a:p>
            <a:pPr marL="360000" indent="0" algn="just">
              <a:spcBef>
                <a:spcPts val="0"/>
              </a:spcBef>
              <a:buFont typeface="Arial" charset="0"/>
              <a:buNone/>
              <a:defRPr/>
            </a:pPr>
            <a:r>
              <a:rPr lang="it-IT" sz="2400" dirty="0">
                <a:solidFill>
                  <a:srgbClr val="000000"/>
                </a:solidFill>
                <a:ea typeface="Times New Roman" pitchFamily="18" charset="0"/>
                <a:cs typeface="Arial"/>
              </a:rPr>
              <a:t>Prendi il quaderno            </a:t>
            </a:r>
            <a:r>
              <a:rPr lang="it-IT" sz="2400">
                <a:solidFill>
                  <a:srgbClr val="000000"/>
                </a:solidFill>
                <a:ea typeface="Times New Roman" pitchFamily="18" charset="0"/>
                <a:cs typeface="Arial"/>
              </a:rPr>
              <a:t> </a:t>
            </a:r>
            <a:r>
              <a:rPr lang="it-IT" sz="2400" smtClean="0">
                <a:solidFill>
                  <a:srgbClr val="000000"/>
                </a:solidFill>
                <a:ea typeface="Times New Roman" pitchFamily="18" charset="0"/>
                <a:cs typeface="Arial"/>
              </a:rPr>
              <a:t>Ia </a:t>
            </a:r>
            <a:r>
              <a:rPr lang="it-IT" sz="2400" dirty="0" err="1">
                <a:solidFill>
                  <a:srgbClr val="000000"/>
                </a:solidFill>
                <a:ea typeface="Times New Roman" pitchFamily="18" charset="0"/>
                <a:cs typeface="Arial"/>
              </a:rPr>
              <a:t>caietul</a:t>
            </a:r>
            <a:r>
              <a:rPr lang="it-IT" sz="2400" dirty="0">
                <a:solidFill>
                  <a:srgbClr val="000000"/>
                </a:solidFill>
                <a:ea typeface="Times New Roman" pitchFamily="18" charset="0"/>
                <a:cs typeface="Arial"/>
              </a:rPr>
              <a:t>                         </a:t>
            </a:r>
            <a:r>
              <a:rPr lang="it-IT" sz="2400">
                <a:solidFill>
                  <a:srgbClr val="000000"/>
                </a:solidFill>
                <a:ea typeface="Times New Roman" pitchFamily="18" charset="0"/>
                <a:cs typeface="Arial"/>
              </a:rPr>
              <a:t> </a:t>
            </a:r>
            <a:r>
              <a:rPr lang="it-IT" sz="2400" smtClean="0">
                <a:solidFill>
                  <a:srgbClr val="000000"/>
                </a:solidFill>
                <a:ea typeface="Times New Roman" pitchFamily="18" charset="0"/>
                <a:cs typeface="Arial"/>
              </a:rPr>
              <a:t> Merni </a:t>
            </a:r>
            <a:r>
              <a:rPr lang="it-IT" sz="2400" dirty="0" err="1">
                <a:solidFill>
                  <a:srgbClr val="000000"/>
                </a:solidFill>
                <a:ea typeface="Times New Roman" pitchFamily="18" charset="0"/>
                <a:cs typeface="Arial"/>
              </a:rPr>
              <a:t>fletoren</a:t>
            </a:r>
            <a:endParaRPr lang="it-IT" sz="2400" dirty="0">
              <a:cs typeface="Arial"/>
            </a:endParaRPr>
          </a:p>
          <a:p>
            <a:pPr marL="360000" indent="0" algn="just">
              <a:spcBef>
                <a:spcPts val="0"/>
              </a:spcBef>
              <a:buFont typeface="Arial" charset="0"/>
              <a:buNone/>
              <a:defRPr/>
            </a:pPr>
            <a:r>
              <a:rPr lang="it-IT" sz="2400" dirty="0">
                <a:solidFill>
                  <a:srgbClr val="000000"/>
                </a:solidFill>
                <a:ea typeface="Times New Roman" pitchFamily="18" charset="0"/>
                <a:cs typeface="Arial"/>
              </a:rPr>
              <a:t>Disegna                               </a:t>
            </a:r>
            <a:r>
              <a:rPr lang="it-IT" sz="2400">
                <a:solidFill>
                  <a:srgbClr val="000000"/>
                </a:solidFill>
                <a:ea typeface="Times New Roman" pitchFamily="18" charset="0"/>
                <a:cs typeface="Arial"/>
              </a:rPr>
              <a:t> </a:t>
            </a:r>
            <a:r>
              <a:rPr lang="it-IT" sz="2400" smtClean="0">
                <a:solidFill>
                  <a:srgbClr val="000000"/>
                </a:solidFill>
                <a:ea typeface="Times New Roman" pitchFamily="18" charset="0"/>
                <a:cs typeface="Arial"/>
              </a:rPr>
              <a:t>A </a:t>
            </a:r>
            <a:r>
              <a:rPr lang="it-IT" sz="2400" dirty="0" err="1" smtClean="0">
                <a:solidFill>
                  <a:srgbClr val="000000"/>
                </a:solidFill>
                <a:ea typeface="Times New Roman" pitchFamily="18" charset="0"/>
                <a:cs typeface="Arial"/>
              </a:rPr>
              <a:t>desena</a:t>
            </a:r>
            <a:r>
              <a:rPr lang="it-IT" sz="2400" dirty="0">
                <a:solidFill>
                  <a:srgbClr val="000000"/>
                </a:solidFill>
                <a:ea typeface="Times New Roman" pitchFamily="18" charset="0"/>
                <a:cs typeface="Arial"/>
              </a:rPr>
              <a:t>                         </a:t>
            </a:r>
            <a:r>
              <a:rPr lang="it-IT" sz="2400">
                <a:solidFill>
                  <a:srgbClr val="000000"/>
                </a:solidFill>
                <a:ea typeface="Times New Roman" pitchFamily="18" charset="0"/>
                <a:cs typeface="Arial"/>
              </a:rPr>
              <a:t> </a:t>
            </a:r>
            <a:r>
              <a:rPr lang="it-IT" sz="2400" smtClean="0">
                <a:solidFill>
                  <a:srgbClr val="000000"/>
                </a:solidFill>
                <a:ea typeface="Times New Roman" pitchFamily="18" charset="0"/>
                <a:cs typeface="Arial"/>
              </a:rPr>
              <a:t> Vizato</a:t>
            </a:r>
            <a:r>
              <a:rPr lang="it-IT" sz="2400" dirty="0">
                <a:solidFill>
                  <a:srgbClr val="000000"/>
                </a:solidFill>
                <a:ea typeface="Times New Roman" pitchFamily="18" charset="0"/>
                <a:cs typeface="Arial"/>
              </a:rPr>
              <a:t> </a:t>
            </a:r>
            <a:endParaRPr lang="it-IT" sz="2400" dirty="0">
              <a:cs typeface="Arial" pitchFamily="34" charset="0"/>
            </a:endParaRPr>
          </a:p>
          <a:p>
            <a:pPr marL="360000" indent="0" algn="just">
              <a:spcBef>
                <a:spcPts val="0"/>
              </a:spcBef>
              <a:buFont typeface="Arial" charset="0"/>
              <a:buNone/>
              <a:defRPr/>
            </a:pPr>
            <a:r>
              <a:rPr lang="it-IT" sz="2400" dirty="0"/>
              <a:t>Conta                                   </a:t>
            </a:r>
            <a:r>
              <a:rPr lang="it-IT" sz="2400"/>
              <a:t> </a:t>
            </a:r>
            <a:r>
              <a:rPr lang="it-IT" sz="2400" smtClean="0"/>
              <a:t>Numără</a:t>
            </a:r>
            <a:r>
              <a:rPr lang="it-IT" sz="2400" dirty="0"/>
              <a:t>                           </a:t>
            </a:r>
            <a:r>
              <a:rPr lang="it-IT" sz="2400"/>
              <a:t> </a:t>
            </a:r>
            <a:r>
              <a:rPr lang="it-IT" sz="2400" smtClean="0"/>
              <a:t>Numëro</a:t>
            </a:r>
            <a:r>
              <a:rPr lang="it-IT" sz="2400" dirty="0"/>
              <a:t> </a:t>
            </a:r>
            <a:endParaRPr lang="it-IT" sz="2400" dirty="0">
              <a:cs typeface="Calibri"/>
            </a:endParaRPr>
          </a:p>
          <a:p>
            <a:pPr marL="360000" indent="0" algn="just">
              <a:spcBef>
                <a:spcPts val="0"/>
              </a:spcBef>
              <a:buFont typeface="Arial" charset="0"/>
              <a:buNone/>
              <a:defRPr/>
            </a:pPr>
            <a:r>
              <a:rPr lang="it-IT" sz="2400" dirty="0"/>
              <a:t>Ritaglia                                </a:t>
            </a:r>
            <a:r>
              <a:rPr lang="it-IT" sz="2400"/>
              <a:t> </a:t>
            </a:r>
            <a:r>
              <a:rPr lang="it-IT" sz="2400" smtClean="0"/>
              <a:t>Decupează</a:t>
            </a:r>
            <a:r>
              <a:rPr lang="it-IT" sz="2400" dirty="0"/>
              <a:t>                       </a:t>
            </a:r>
            <a:r>
              <a:rPr lang="it-IT" sz="2400"/>
              <a:t> </a:t>
            </a:r>
            <a:r>
              <a:rPr lang="it-IT" sz="2400" smtClean="0"/>
              <a:t>Pritini</a:t>
            </a:r>
            <a:r>
              <a:rPr lang="it-IT" sz="2400" dirty="0"/>
              <a:t> </a:t>
            </a:r>
            <a:endParaRPr lang="it-IT" sz="2400" dirty="0">
              <a:cs typeface="Calibri"/>
            </a:endParaRPr>
          </a:p>
          <a:p>
            <a:pPr marL="360000" indent="0" algn="just">
              <a:spcBef>
                <a:spcPts val="0"/>
              </a:spcBef>
              <a:buFont typeface="Arial" charset="0"/>
              <a:buNone/>
              <a:defRPr/>
            </a:pPr>
            <a:r>
              <a:rPr lang="it-IT" sz="2400" dirty="0"/>
              <a:t>Hai capito?                         </a:t>
            </a:r>
            <a:r>
              <a:rPr lang="it-IT" sz="2400"/>
              <a:t> </a:t>
            </a:r>
            <a:r>
              <a:rPr lang="it-IT" sz="2400" smtClean="0"/>
              <a:t> Ai </a:t>
            </a:r>
            <a:r>
              <a:rPr lang="it-IT" sz="2400" dirty="0" smtClean="0"/>
              <a:t>ințeles</a:t>
            </a:r>
            <a:r>
              <a:rPr lang="it-IT" sz="2400" dirty="0"/>
              <a:t>?                       </a:t>
            </a:r>
            <a:r>
              <a:rPr lang="it-IT" sz="2400"/>
              <a:t> </a:t>
            </a:r>
            <a:r>
              <a:rPr lang="it-IT" sz="2400" smtClean="0"/>
              <a:t>E </a:t>
            </a:r>
            <a:r>
              <a:rPr lang="it-IT" sz="2400" dirty="0" err="1"/>
              <a:t>kuptove</a:t>
            </a:r>
            <a:r>
              <a:rPr lang="it-IT" sz="2400" dirty="0"/>
              <a:t> </a:t>
            </a:r>
            <a:endParaRPr lang="it-IT" sz="2400" dirty="0">
              <a:cs typeface="Calibri"/>
            </a:endParaRPr>
          </a:p>
          <a:p>
            <a:pPr marL="360000" indent="0" algn="just">
              <a:spcBef>
                <a:spcPts val="0"/>
              </a:spcBef>
              <a:buFont typeface="Arial" charset="0"/>
              <a:buNone/>
              <a:defRPr/>
            </a:pPr>
            <a:r>
              <a:rPr lang="it-IT" sz="2400" dirty="0"/>
              <a:t>Hai finito?                           </a:t>
            </a:r>
            <a:r>
              <a:rPr lang="it-IT" sz="2400"/>
              <a:t> </a:t>
            </a:r>
            <a:r>
              <a:rPr lang="it-IT" sz="2400" smtClean="0"/>
              <a:t>Ai </a:t>
            </a:r>
            <a:r>
              <a:rPr lang="it-IT" sz="2400" dirty="0" err="1"/>
              <a:t>terminat</a:t>
            </a:r>
            <a:r>
              <a:rPr lang="it-IT" sz="2400" dirty="0"/>
              <a:t>?                    </a:t>
            </a:r>
            <a:r>
              <a:rPr lang="it-IT" sz="2400"/>
              <a:t> </a:t>
            </a:r>
            <a:r>
              <a:rPr lang="it-IT" sz="2400" smtClean="0"/>
              <a:t>A </a:t>
            </a:r>
            <a:r>
              <a:rPr lang="it-IT" sz="2400" err="1"/>
              <a:t>keni</a:t>
            </a:r>
            <a:r>
              <a:rPr lang="it-IT" sz="2400"/>
              <a:t> </a:t>
            </a:r>
            <a:r>
              <a:rPr lang="it-IT" sz="2400" smtClean="0"/>
              <a:t>mbaruar</a:t>
            </a:r>
            <a:endParaRPr lang="it-IT" sz="2400" dirty="0">
              <a:cs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0"/>
            <a:ext cx="9144000" cy="549275"/>
          </a:xfrm>
          <a:solidFill>
            <a:schemeClr val="accent5">
              <a:lumMod val="40000"/>
              <a:lumOff val="60000"/>
            </a:schemeClr>
          </a:solidFill>
          <a:ln>
            <a:solidFill>
              <a:schemeClr val="accent1">
                <a:lumMod val="50000"/>
              </a:schemeClr>
            </a:solidFill>
          </a:ln>
        </p:spPr>
        <p:txBody>
          <a:bodyPr/>
          <a:lstStyle/>
          <a:p>
            <a:pPr eaLnBrk="1" hangingPunct="1">
              <a:defRPr/>
            </a:pPr>
            <a:r>
              <a:rPr lang="it-IT" sz="3600" b="1" smtClean="0"/>
              <a:t>Mappa della scuola</a:t>
            </a:r>
          </a:p>
        </p:txBody>
      </p:sp>
      <p:sp>
        <p:nvSpPr>
          <p:cNvPr id="3" name="Sottotitolo 2"/>
          <p:cNvSpPr>
            <a:spLocks noGrp="1"/>
          </p:cNvSpPr>
          <p:nvPr>
            <p:ph type="subTitle" idx="1"/>
          </p:nvPr>
        </p:nvSpPr>
        <p:spPr>
          <a:xfrm>
            <a:off x="0" y="549275"/>
            <a:ext cx="9144000" cy="6308725"/>
          </a:xfrm>
          <a:solidFill>
            <a:schemeClr val="accent5">
              <a:lumMod val="20000"/>
              <a:lumOff val="80000"/>
            </a:schemeClr>
          </a:solidFill>
          <a:ln>
            <a:solidFill>
              <a:srgbClr val="002060"/>
            </a:solidFill>
          </a:ln>
        </p:spPr>
        <p:txBody>
          <a:bodyPr/>
          <a:lstStyle/>
          <a:p>
            <a:pPr marL="360000" algn="l" eaLnBrk="1" hangingPunct="1">
              <a:spcBef>
                <a:spcPts val="0"/>
              </a:spcBef>
              <a:spcAft>
                <a:spcPts val="0"/>
              </a:spcAft>
              <a:defRPr/>
            </a:pPr>
            <a:r>
              <a:rPr lang="it-IT" sz="2800" b="1" smtClean="0">
                <a:solidFill>
                  <a:schemeClr val="tx1"/>
                </a:solidFill>
              </a:rPr>
              <a:t>Italiano</a:t>
            </a:r>
            <a:r>
              <a:rPr lang="it-IT" sz="2800" smtClean="0">
                <a:solidFill>
                  <a:schemeClr val="tx1"/>
                </a:solidFill>
              </a:rPr>
              <a:t>                                                  </a:t>
            </a:r>
            <a:r>
              <a:rPr lang="it-IT" sz="2800" b="1" smtClean="0">
                <a:solidFill>
                  <a:schemeClr val="tx1"/>
                </a:solidFill>
              </a:rPr>
              <a:t>Albanese</a:t>
            </a:r>
            <a:r>
              <a:rPr lang="it-IT" sz="2800" smtClean="0">
                <a:solidFill>
                  <a:schemeClr val="tx1"/>
                </a:solidFill>
              </a:rPr>
              <a:t>                                                                 </a:t>
            </a:r>
          </a:p>
          <a:p>
            <a:pPr marL="360000" algn="l" eaLnBrk="1" hangingPunct="1">
              <a:spcBef>
                <a:spcPts val="0"/>
              </a:spcBef>
              <a:spcAft>
                <a:spcPts val="0"/>
              </a:spcAft>
              <a:defRPr/>
            </a:pPr>
            <a:r>
              <a:rPr lang="it-IT" sz="2800" smtClean="0">
                <a:solidFill>
                  <a:schemeClr val="tx1"/>
                </a:solidFill>
              </a:rPr>
              <a:t>Bagno                                                      Banjo</a:t>
            </a:r>
          </a:p>
          <a:p>
            <a:pPr marL="360000" algn="l" eaLnBrk="1" hangingPunct="1">
              <a:spcBef>
                <a:spcPts val="0"/>
              </a:spcBef>
              <a:spcAft>
                <a:spcPts val="0"/>
              </a:spcAft>
              <a:defRPr/>
            </a:pPr>
            <a:r>
              <a:rPr lang="it-IT" sz="2800" smtClean="0">
                <a:solidFill>
                  <a:schemeClr val="tx1"/>
                </a:solidFill>
              </a:rPr>
              <a:t>Corridoio					  Korridor</a:t>
            </a:r>
          </a:p>
          <a:p>
            <a:pPr marL="360000" algn="l" eaLnBrk="1" hangingPunct="1">
              <a:spcBef>
                <a:spcPts val="0"/>
              </a:spcBef>
              <a:spcAft>
                <a:spcPts val="0"/>
              </a:spcAft>
              <a:defRPr/>
            </a:pPr>
            <a:r>
              <a:rPr lang="it-IT" sz="2800" smtClean="0">
                <a:solidFill>
                  <a:schemeClr val="tx1"/>
                </a:solidFill>
              </a:rPr>
              <a:t>Scale                                                        Shkallë</a:t>
            </a:r>
          </a:p>
          <a:p>
            <a:pPr marL="360000" algn="l" eaLnBrk="1" hangingPunct="1">
              <a:spcBef>
                <a:spcPts val="0"/>
              </a:spcBef>
              <a:spcAft>
                <a:spcPts val="0"/>
              </a:spcAft>
              <a:defRPr/>
            </a:pPr>
            <a:r>
              <a:rPr lang="it-IT" sz="2800" smtClean="0">
                <a:solidFill>
                  <a:schemeClr val="tx1"/>
                </a:solidFill>
              </a:rPr>
              <a:t>Finestra                                                   Dritare</a:t>
            </a:r>
          </a:p>
          <a:p>
            <a:pPr marL="360000" algn="l">
              <a:spcBef>
                <a:spcPts val="0"/>
              </a:spcBef>
              <a:spcAft>
                <a:spcPts val="0"/>
              </a:spcAft>
              <a:defRPr/>
            </a:pPr>
            <a:r>
              <a:rPr lang="it-IT" sz="2800" smtClean="0">
                <a:solidFill>
                  <a:schemeClr val="tx1"/>
                </a:solidFill>
              </a:rPr>
              <a:t>Palestra                                                   Palestër                          </a:t>
            </a:r>
            <a:r>
              <a:rPr lang="en-US" sz="2800" smtClean="0">
                <a:solidFill>
                  <a:schemeClr val="tx1"/>
                </a:solidFill>
              </a:rPr>
              <a:t>​</a:t>
            </a:r>
          </a:p>
          <a:p>
            <a:pPr marL="360000" algn="l">
              <a:spcBef>
                <a:spcPts val="0"/>
              </a:spcBef>
              <a:spcAft>
                <a:spcPts val="0"/>
              </a:spcAft>
              <a:defRPr/>
            </a:pPr>
            <a:r>
              <a:rPr lang="it-IT" sz="2800" smtClean="0">
                <a:solidFill>
                  <a:schemeClr val="tx1"/>
                </a:solidFill>
              </a:rPr>
              <a:t>Aula                                                         Sallë​</a:t>
            </a:r>
          </a:p>
          <a:p>
            <a:pPr marL="360000" algn="l">
              <a:spcBef>
                <a:spcPts val="0"/>
              </a:spcBef>
              <a:spcAft>
                <a:spcPts val="0"/>
              </a:spcAft>
              <a:defRPr/>
            </a:pPr>
            <a:r>
              <a:rPr lang="it-IT" sz="2800" smtClean="0">
                <a:solidFill>
                  <a:schemeClr val="tx1"/>
                </a:solidFill>
              </a:rPr>
              <a:t>Cortile 				             Oborr</a:t>
            </a:r>
          </a:p>
          <a:p>
            <a:pPr marL="360000" algn="l" eaLnBrk="1" hangingPunct="1">
              <a:spcBef>
                <a:spcPts val="0"/>
              </a:spcBef>
              <a:spcAft>
                <a:spcPts val="0"/>
              </a:spcAft>
              <a:defRPr/>
            </a:pPr>
            <a:r>
              <a:rPr lang="it-IT" sz="2800" smtClean="0">
                <a:solidFill>
                  <a:schemeClr val="tx1"/>
                </a:solidFill>
              </a:rPr>
              <a:t>Cancello 					  Portë</a:t>
            </a:r>
          </a:p>
          <a:p>
            <a:pPr marL="360000" algn="l" eaLnBrk="1" hangingPunct="1">
              <a:spcBef>
                <a:spcPts val="0"/>
              </a:spcBef>
              <a:spcAft>
                <a:spcPts val="0"/>
              </a:spcAft>
              <a:defRPr/>
            </a:pPr>
            <a:r>
              <a:rPr lang="it-IT" sz="2800" smtClean="0">
                <a:solidFill>
                  <a:schemeClr val="tx1"/>
                </a:solidFill>
              </a:rPr>
              <a:t>Portone                                                   Derë		                   ​</a:t>
            </a:r>
          </a:p>
          <a:p>
            <a:pPr marL="360000" algn="l">
              <a:spcBef>
                <a:spcPts val="0"/>
              </a:spcBef>
              <a:spcAft>
                <a:spcPts val="0"/>
              </a:spcAft>
              <a:defRPr/>
            </a:pPr>
            <a:r>
              <a:rPr lang="it-IT" sz="2800" smtClean="0">
                <a:solidFill>
                  <a:schemeClr val="tx1"/>
                </a:solidFill>
              </a:rPr>
              <a:t>Aula di informatica                                Klasë informatike </a:t>
            </a:r>
            <a:r>
              <a:rPr lang="en-US" sz="2800" smtClean="0">
                <a:solidFill>
                  <a:schemeClr val="tx1"/>
                </a:solidFill>
              </a:rPr>
              <a:t>​</a:t>
            </a:r>
          </a:p>
          <a:p>
            <a:pPr marL="360000" algn="l">
              <a:spcBef>
                <a:spcPts val="0"/>
              </a:spcBef>
              <a:spcAft>
                <a:spcPts val="0"/>
              </a:spcAft>
              <a:defRPr/>
            </a:pPr>
            <a:r>
              <a:rPr lang="it-IT" sz="2800" smtClean="0">
                <a:solidFill>
                  <a:schemeClr val="tx1"/>
                </a:solidFill>
              </a:rPr>
              <a:t>Biblioteca                                                Biblotekë </a:t>
            </a:r>
            <a:r>
              <a:rPr lang="en-US" sz="2800" smtClean="0">
                <a:solidFill>
                  <a:schemeClr val="tx1"/>
                </a:solidFill>
              </a:rPr>
              <a:t>​</a:t>
            </a:r>
          </a:p>
          <a:p>
            <a:pPr marL="360000" algn="l" eaLnBrk="1" hangingPunct="1">
              <a:spcBef>
                <a:spcPts val="0"/>
              </a:spcBef>
              <a:spcAft>
                <a:spcPts val="0"/>
              </a:spcAft>
              <a:defRPr/>
            </a:pPr>
            <a:r>
              <a:rPr lang="it-IT" sz="2800" smtClean="0">
                <a:solidFill>
                  <a:schemeClr val="tx1"/>
                </a:solidFill>
              </a:rPr>
              <a:t>Preside                                                     Drejtor </a:t>
            </a:r>
          </a:p>
          <a:p>
            <a:pPr marL="360000" algn="l" eaLnBrk="1" fontAlgn="auto" hangingPunct="1">
              <a:spcBef>
                <a:spcPts val="0"/>
              </a:spcBef>
              <a:spcAft>
                <a:spcPts val="0"/>
              </a:spcAft>
              <a:defRPr/>
            </a:pPr>
            <a:r>
              <a:rPr lang="it-IT" sz="2800" smtClean="0">
                <a:solidFill>
                  <a:schemeClr val="tx1"/>
                </a:solidFill>
              </a:rPr>
              <a:t>Professore                                               Profesoreshë</a:t>
            </a:r>
          </a:p>
          <a:p>
            <a:pPr marL="360000" algn="l" eaLnBrk="1" hangingPunct="1">
              <a:spcBef>
                <a:spcPts val="0"/>
              </a:spcBef>
              <a:spcAft>
                <a:spcPts val="0"/>
              </a:spcAft>
              <a:defRPr/>
            </a:pPr>
            <a:endParaRPr lang="it-IT" sz="2800" smtClean="0">
              <a:solidFill>
                <a:schemeClr val="tx1"/>
              </a:solidFill>
            </a:endParaRPr>
          </a:p>
        </p:txBody>
      </p:sp>
      <p:cxnSp>
        <p:nvCxnSpPr>
          <p:cNvPr id="7" name="Connettore 2 6"/>
          <p:cNvCxnSpPr/>
          <p:nvPr/>
        </p:nvCxnSpPr>
        <p:spPr>
          <a:xfrm flipV="1">
            <a:off x="3203575" y="1773238"/>
            <a:ext cx="2352675" cy="4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3203575" y="2205038"/>
            <a:ext cx="2320925" cy="12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V="1">
            <a:off x="3203575" y="2636838"/>
            <a:ext cx="2330450" cy="14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a:off x="3203575" y="2997200"/>
            <a:ext cx="2332038" cy="12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a:off x="3276600" y="3429000"/>
            <a:ext cx="2311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flipV="1">
            <a:off x="3203575" y="3860800"/>
            <a:ext cx="2351088" cy="3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a:off x="3203575" y="1341438"/>
            <a:ext cx="23526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flipV="1">
            <a:off x="3203575" y="4292600"/>
            <a:ext cx="2352675" cy="3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flipV="1">
            <a:off x="3276600" y="4724400"/>
            <a:ext cx="2352675" cy="3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p:cNvCxnSpPr/>
          <p:nvPr/>
        </p:nvCxnSpPr>
        <p:spPr>
          <a:xfrm flipV="1">
            <a:off x="3276600" y="5157788"/>
            <a:ext cx="2352675" cy="3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V="1">
            <a:off x="3276600" y="5589588"/>
            <a:ext cx="2352675" cy="3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V="1">
            <a:off x="3276600" y="6453188"/>
            <a:ext cx="2352675" cy="3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flipV="1">
            <a:off x="3276600" y="6021388"/>
            <a:ext cx="2352675" cy="3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extLst>
          </p:cNvPr>
          <p:cNvSpPr>
            <a:spLocks noGrp="1"/>
          </p:cNvSpPr>
          <p:nvPr>
            <p:ph type="title"/>
          </p:nvPr>
        </p:nvSpPr>
        <p:spPr>
          <a:xfrm>
            <a:off x="0" y="0"/>
            <a:ext cx="9144000" cy="6858000"/>
          </a:xfrm>
          <a:solidFill>
            <a:schemeClr val="bg1">
              <a:lumMod val="95000"/>
            </a:schemeClr>
          </a:solidFill>
          <a:ln>
            <a:solidFill>
              <a:schemeClr val="bg1">
                <a:lumMod val="50000"/>
              </a:schemeClr>
            </a:solidFill>
          </a:ln>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000">
              <a:lnSpc>
                <a:spcPct val="100000"/>
              </a:lnSpc>
              <a:spcBef>
                <a:spcPts val="0"/>
              </a:spcBef>
              <a:defRPr/>
            </a:pPr>
            <a:r>
              <a:rPr lang="it-IT" sz="1900" b="1" smtClean="0">
                <a:latin typeface="+mn-lt"/>
                <a:cs typeface="Times New Roman" panose="02020603050405020304" pitchFamily="18" charset="0"/>
              </a:rPr>
              <a:t>                                                      </a:t>
            </a:r>
            <a:br>
              <a:rPr lang="it-IT" sz="1900" b="1" smtClean="0">
                <a:latin typeface="+mn-lt"/>
                <a:cs typeface="Times New Roman" panose="02020603050405020304" pitchFamily="18" charset="0"/>
              </a:rPr>
            </a:br>
            <a:r>
              <a:rPr lang="it-IT" sz="1900" b="1" smtClean="0">
                <a:latin typeface="+mn-lt"/>
                <a:cs typeface="Times New Roman" panose="02020603050405020304" pitchFamily="18" charset="0"/>
              </a:rPr>
              <a:t>                                                         Compito </a:t>
            </a:r>
            <a:r>
              <a:rPr lang="it-IT" sz="1900" b="1">
                <a:latin typeface="+mn-lt"/>
                <a:cs typeface="Times New Roman" panose="02020603050405020304" pitchFamily="18" charset="0"/>
              </a:rPr>
              <a:t>di </a:t>
            </a:r>
            <a:r>
              <a:rPr lang="it-IT" sz="1900" b="1" smtClean="0">
                <a:latin typeface="+mn-lt"/>
                <a:cs typeface="Times New Roman" panose="02020603050405020304" pitchFamily="18" charset="0"/>
              </a:rPr>
              <a:t>realtà/Prodotto:</a:t>
            </a:r>
            <a:br>
              <a:rPr lang="it-IT" sz="1900" b="1" smtClean="0">
                <a:latin typeface="+mn-lt"/>
                <a:cs typeface="Times New Roman" panose="02020603050405020304" pitchFamily="18" charset="0"/>
              </a:rPr>
            </a:br>
            <a:r>
              <a:rPr lang="it-IT" sz="1900" b="1" smtClean="0">
                <a:latin typeface="+mn-lt"/>
                <a:cs typeface="Times New Roman" panose="02020603050405020304" pitchFamily="18" charset="0"/>
              </a:rPr>
              <a:t> </a:t>
            </a:r>
            <a:br>
              <a:rPr lang="it-IT" sz="1900" b="1" smtClean="0">
                <a:latin typeface="+mn-lt"/>
                <a:cs typeface="Times New Roman" panose="02020603050405020304" pitchFamily="18" charset="0"/>
              </a:rPr>
            </a:br>
            <a:r>
              <a:rPr lang="it-IT" sz="1900" b="1" smtClean="0">
                <a:latin typeface="+mn-lt"/>
                <a:cs typeface="Times New Roman" panose="02020603050405020304" pitchFamily="18" charset="0"/>
              </a:rPr>
              <a:t>realizzazione </a:t>
            </a:r>
            <a:r>
              <a:rPr lang="it-IT" sz="1900" b="1" dirty="0">
                <a:latin typeface="+mn-lt"/>
                <a:cs typeface="Times New Roman" panose="02020603050405020304" pitchFamily="18" charset="0"/>
              </a:rPr>
              <a:t>di </a:t>
            </a:r>
            <a:r>
              <a:rPr lang="it-IT" sz="1900" b="1">
                <a:latin typeface="+mn-lt"/>
                <a:cs typeface="Times New Roman" panose="02020603050405020304" pitchFamily="18" charset="0"/>
              </a:rPr>
              <a:t>un </a:t>
            </a:r>
            <a:r>
              <a:rPr lang="it-IT" sz="1900" b="1" smtClean="0">
                <a:latin typeface="+mn-lt"/>
                <a:cs typeface="Times New Roman" panose="02020603050405020304" pitchFamily="18" charset="0"/>
              </a:rPr>
              <a:t>prodotto multimediale (powerpoint) </a:t>
            </a:r>
            <a:r>
              <a:rPr lang="it-IT" sz="1900" b="1" smtClean="0">
                <a:latin typeface="+mn-lt"/>
              </a:rPr>
              <a:t>in cui viene presentata la Scuola Secondaria di I Grado “Giovanni Pascoli” di Perugia ad una redazione di giornalisti che svolgono un’inchiesta sull’accoglienza degli studenti non italofoni e approfondiscono in che modo la scuola si attiva per permettere e favorire la loro integrazione.</a:t>
            </a:r>
            <a:br>
              <a:rPr lang="it-IT" sz="1900" b="1" smtClean="0">
                <a:latin typeface="+mn-lt"/>
              </a:rPr>
            </a:br>
            <a:r>
              <a:rPr lang="it-IT" sz="1900" smtClean="0">
                <a:latin typeface="+mn-lt"/>
              </a:rPr>
              <a:t/>
            </a:r>
            <a:br>
              <a:rPr lang="it-IT" sz="1900" smtClean="0">
                <a:latin typeface="+mn-lt"/>
              </a:rPr>
            </a:br>
            <a:r>
              <a:rPr lang="it-IT" sz="1900" smtClean="0">
                <a:latin typeface="+mn-lt"/>
              </a:rPr>
              <a:t>Il percorso proposto parte dalle riflessioni personali della classe sulla parola “Accoglienza”. Seguono alcune parti multilingue (albanese - moldavo - rumeno - che sono le lingue conosciute da 5 alunni della classe) intese come spazi di confronto e di scambio interculturale. Esse costituiscono un piccolo vocabolario di base di parole ed espressioni collegate al mondo scolastico ed ha anche la funzione di essere uno strumento linguistico agevole ed immediato per gli alunni appena arrivati nella nostra scuola che non </a:t>
            </a:r>
            <a:br>
              <a:rPr lang="it-IT" sz="1900" smtClean="0">
                <a:latin typeface="+mn-lt"/>
              </a:rPr>
            </a:br>
            <a:r>
              <a:rPr lang="it-IT" sz="1900" smtClean="0">
                <a:latin typeface="+mn-lt"/>
              </a:rPr>
              <a:t>conoscono l’italiano. </a:t>
            </a:r>
            <a:br>
              <a:rPr lang="it-IT" sz="1900" smtClean="0">
                <a:latin typeface="+mn-lt"/>
              </a:rPr>
            </a:br>
            <a:r>
              <a:rPr lang="it-IT" sz="1900" smtClean="0">
                <a:latin typeface="+mn-lt"/>
              </a:rPr>
              <a:t>La classe, suddivisa in 4 gruppi di lavoro con all’interno “ricercatori - giornalisti - cronisti -intervistati”, ha elaborato questionari, proposto interviste e redatto articoli.</a:t>
            </a:r>
            <a:br>
              <a:rPr lang="it-IT" sz="1900" smtClean="0">
                <a:latin typeface="+mn-lt"/>
              </a:rPr>
            </a:br>
            <a:r>
              <a:rPr lang="it-IT" sz="1900" smtClean="0">
                <a:latin typeface="+mn-lt"/>
              </a:rPr>
              <a:t>L’alunna moldava, inserita in classe ad anno scolastico iniziato (12 Dicembre 2019), è stata al centro di questa attività, coinvolta anche grazie all’azione di tutoraggio di alcuni/e studenti e studentesse che fin dall’inizio si occupano di affiancarla e guidarla per cercare </a:t>
            </a:r>
            <a:br>
              <a:rPr lang="it-IT" sz="1900" smtClean="0">
                <a:latin typeface="+mn-lt"/>
              </a:rPr>
            </a:br>
            <a:r>
              <a:rPr lang="it-IT" sz="1900" smtClean="0">
                <a:latin typeface="+mn-lt"/>
              </a:rPr>
              <a:t>di stimolare le sue capacità di apprendimento della lingua italiana. </a:t>
            </a:r>
            <a:r>
              <a:rPr lang="it-IT" sz="2000" smtClean="0">
                <a:latin typeface="+mn-lt"/>
              </a:rPr>
              <a:t/>
            </a:r>
            <a:br>
              <a:rPr lang="it-IT" sz="2000" smtClean="0">
                <a:latin typeface="+mn-lt"/>
              </a:rPr>
            </a:br>
            <a:r>
              <a:rPr lang="it-IT" sz="2000" smtClean="0"/>
              <a:t/>
            </a:r>
            <a:br>
              <a:rPr lang="it-IT" sz="2000" smtClean="0"/>
            </a:br>
            <a:endParaRPr lang="it-IT" sz="2000" dirty="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71450"/>
            <a:ext cx="9144000" cy="7029450"/>
          </a:xfrm>
          <a:solidFill>
            <a:schemeClr val="accent5">
              <a:lumMod val="20000"/>
              <a:lumOff val="80000"/>
            </a:schemeClr>
          </a:solidFill>
        </p:spPr>
        <p:txBody>
          <a:bodyPr rtlCol="0">
            <a:normAutofit fontScale="77500" lnSpcReduction="20000"/>
          </a:bodyPr>
          <a:lstStyle/>
          <a:p>
            <a:pPr marL="360000" indent="0" eaLnBrk="1" hangingPunct="1">
              <a:lnSpc>
                <a:spcPct val="120000"/>
              </a:lnSpc>
              <a:spcBef>
                <a:spcPts val="0"/>
              </a:spcBef>
              <a:spcAft>
                <a:spcPts val="0"/>
              </a:spcAft>
              <a:buFont typeface="Arial" charset="0"/>
              <a:buNone/>
              <a:defRPr/>
            </a:pPr>
            <a:r>
              <a:rPr lang="it-IT" sz="2200" b="1" smtClean="0"/>
              <a:t> </a:t>
            </a:r>
          </a:p>
          <a:p>
            <a:pPr marL="360000" indent="0" eaLnBrk="1" hangingPunct="1">
              <a:lnSpc>
                <a:spcPct val="120000"/>
              </a:lnSpc>
              <a:spcBef>
                <a:spcPts val="0"/>
              </a:spcBef>
              <a:spcAft>
                <a:spcPts val="0"/>
              </a:spcAft>
              <a:buFont typeface="Arial" charset="0"/>
              <a:buNone/>
              <a:defRPr/>
            </a:pPr>
            <a:r>
              <a:rPr lang="it-IT" sz="3600" b="1" smtClean="0"/>
              <a:t>Italiano                                                      Moldavo/Rumeno</a:t>
            </a:r>
            <a:endParaRPr lang="it-IT" sz="3600" dirty="0" smtClean="0"/>
          </a:p>
          <a:p>
            <a:pPr marL="360000" indent="0" eaLnBrk="1" hangingPunct="1">
              <a:lnSpc>
                <a:spcPct val="120000"/>
              </a:lnSpc>
              <a:spcBef>
                <a:spcPts val="0"/>
              </a:spcBef>
              <a:spcAft>
                <a:spcPts val="0"/>
              </a:spcAft>
              <a:buFont typeface="Arial" charset="0"/>
              <a:buNone/>
              <a:defRPr/>
            </a:pPr>
            <a:endParaRPr lang="it-IT" sz="3600" dirty="0" smtClean="0"/>
          </a:p>
          <a:p>
            <a:pPr marL="360000" indent="0" eaLnBrk="1" hangingPunct="1">
              <a:lnSpc>
                <a:spcPct val="120000"/>
              </a:lnSpc>
              <a:spcBef>
                <a:spcPts val="0"/>
              </a:spcBef>
              <a:spcAft>
                <a:spcPts val="0"/>
              </a:spcAft>
              <a:buFont typeface="Arial" charset="0"/>
              <a:buNone/>
              <a:defRPr/>
            </a:pPr>
            <a:r>
              <a:rPr lang="it-IT" sz="3600" smtClean="0"/>
              <a:t>Bagno                                                           Baie</a:t>
            </a:r>
            <a:endParaRPr lang="it-IT" sz="3600" dirty="0" smtClean="0"/>
          </a:p>
          <a:p>
            <a:pPr marL="360000" indent="0" eaLnBrk="1" hangingPunct="1">
              <a:lnSpc>
                <a:spcPct val="120000"/>
              </a:lnSpc>
              <a:spcBef>
                <a:spcPts val="0"/>
              </a:spcBef>
              <a:spcAft>
                <a:spcPts val="0"/>
              </a:spcAft>
              <a:buFont typeface="Arial" charset="0"/>
              <a:buNone/>
              <a:defRPr/>
            </a:pPr>
            <a:r>
              <a:rPr lang="it-IT" sz="3600" dirty="0" smtClean="0"/>
              <a:t>Corridoio					</a:t>
            </a:r>
            <a:r>
              <a:rPr lang="it-IT" sz="3600" smtClean="0"/>
              <a:t>       Coridor</a:t>
            </a:r>
            <a:endParaRPr lang="it-IT" sz="3600" dirty="0" smtClean="0"/>
          </a:p>
          <a:p>
            <a:pPr marL="360000" indent="0" eaLnBrk="1" hangingPunct="1">
              <a:lnSpc>
                <a:spcPct val="120000"/>
              </a:lnSpc>
              <a:spcBef>
                <a:spcPts val="0"/>
              </a:spcBef>
              <a:spcAft>
                <a:spcPts val="0"/>
              </a:spcAft>
              <a:buFont typeface="Arial" charset="0"/>
              <a:buNone/>
              <a:defRPr/>
            </a:pPr>
            <a:r>
              <a:rPr lang="it-IT" sz="3600" smtClean="0"/>
              <a:t>Scale                                                             Scări</a:t>
            </a:r>
            <a:endParaRPr lang="it-IT" sz="3600" dirty="0" smtClean="0"/>
          </a:p>
          <a:p>
            <a:pPr marL="360000" indent="0" eaLnBrk="1" hangingPunct="1">
              <a:lnSpc>
                <a:spcPct val="120000"/>
              </a:lnSpc>
              <a:spcBef>
                <a:spcPts val="0"/>
              </a:spcBef>
              <a:spcAft>
                <a:spcPts val="0"/>
              </a:spcAft>
              <a:buFont typeface="Arial" charset="0"/>
              <a:buNone/>
              <a:defRPr/>
            </a:pPr>
            <a:r>
              <a:rPr lang="it-IT" sz="3600" smtClean="0"/>
              <a:t>Finestra                                                        Fereastră   </a:t>
            </a:r>
            <a:endParaRPr lang="it-IT" sz="3600" dirty="0" smtClean="0"/>
          </a:p>
          <a:p>
            <a:pPr marL="360000" indent="0" eaLnBrk="1" hangingPunct="1">
              <a:lnSpc>
                <a:spcPct val="120000"/>
              </a:lnSpc>
              <a:spcBef>
                <a:spcPts val="0"/>
              </a:spcBef>
              <a:spcAft>
                <a:spcPts val="0"/>
              </a:spcAft>
              <a:buFont typeface="Arial" charset="0"/>
              <a:buNone/>
              <a:defRPr/>
            </a:pPr>
            <a:r>
              <a:rPr lang="it-IT" sz="3600" smtClean="0"/>
              <a:t>Palestra                                                        Palestră</a:t>
            </a:r>
            <a:endParaRPr lang="it-IT" sz="3600" dirty="0" smtClean="0"/>
          </a:p>
          <a:p>
            <a:pPr marL="360000" indent="0" eaLnBrk="1" hangingPunct="1">
              <a:lnSpc>
                <a:spcPct val="120000"/>
              </a:lnSpc>
              <a:spcBef>
                <a:spcPts val="0"/>
              </a:spcBef>
              <a:spcAft>
                <a:spcPts val="0"/>
              </a:spcAft>
              <a:buFont typeface="Arial" charset="0"/>
              <a:buNone/>
              <a:defRPr/>
            </a:pPr>
            <a:r>
              <a:rPr lang="it-IT" sz="3600" dirty="0" smtClean="0"/>
              <a:t>Aula	</a:t>
            </a:r>
            <a:r>
              <a:rPr lang="it-IT" sz="3600" smtClean="0"/>
              <a:t>                                                    Clasă    	</a:t>
            </a:r>
          </a:p>
          <a:p>
            <a:pPr marL="360000" indent="0" eaLnBrk="1" hangingPunct="1">
              <a:lnSpc>
                <a:spcPct val="120000"/>
              </a:lnSpc>
              <a:spcBef>
                <a:spcPts val="0"/>
              </a:spcBef>
              <a:spcAft>
                <a:spcPts val="0"/>
              </a:spcAft>
              <a:buFont typeface="Arial" charset="0"/>
              <a:buNone/>
              <a:defRPr/>
            </a:pPr>
            <a:r>
              <a:rPr lang="it-IT" sz="3600" smtClean="0"/>
              <a:t>Cortile </a:t>
            </a:r>
            <a:r>
              <a:rPr lang="it-IT" sz="3600" dirty="0" smtClean="0"/>
              <a:t>	</a:t>
            </a:r>
            <a:r>
              <a:rPr lang="it-IT" sz="3600" smtClean="0"/>
              <a:t>                                                    Curte	</a:t>
            </a:r>
          </a:p>
          <a:p>
            <a:pPr marL="360000" indent="0" eaLnBrk="1" hangingPunct="1">
              <a:lnSpc>
                <a:spcPct val="120000"/>
              </a:lnSpc>
              <a:spcBef>
                <a:spcPts val="0"/>
              </a:spcBef>
              <a:spcAft>
                <a:spcPts val="0"/>
              </a:spcAft>
              <a:buFont typeface="Arial" charset="0"/>
              <a:buNone/>
              <a:defRPr/>
            </a:pPr>
            <a:r>
              <a:rPr lang="it-IT" sz="3600" smtClean="0"/>
              <a:t>Cancello </a:t>
            </a:r>
            <a:r>
              <a:rPr lang="it-IT" sz="3600" dirty="0" smtClean="0"/>
              <a:t>				</a:t>
            </a:r>
            <a:r>
              <a:rPr lang="it-IT" sz="3600" smtClean="0"/>
              <a:t>	       Poartă</a:t>
            </a:r>
            <a:endParaRPr lang="it-IT" sz="3600" dirty="0" smtClean="0"/>
          </a:p>
          <a:p>
            <a:pPr marL="360000" indent="0" eaLnBrk="1" hangingPunct="1">
              <a:lnSpc>
                <a:spcPct val="120000"/>
              </a:lnSpc>
              <a:spcBef>
                <a:spcPts val="0"/>
              </a:spcBef>
              <a:spcAft>
                <a:spcPts val="0"/>
              </a:spcAft>
              <a:buFont typeface="Arial" charset="0"/>
              <a:buNone/>
              <a:defRPr/>
            </a:pPr>
            <a:r>
              <a:rPr lang="it-IT" sz="3600" dirty="0" smtClean="0"/>
              <a:t>Portone 				</a:t>
            </a:r>
            <a:r>
              <a:rPr lang="it-IT" sz="3600" smtClean="0"/>
              <a:t>                  Poartă</a:t>
            </a:r>
            <a:endParaRPr lang="it-IT" sz="3600" dirty="0" smtClean="0"/>
          </a:p>
          <a:p>
            <a:pPr marL="360000" indent="0" eaLnBrk="1" hangingPunct="1">
              <a:lnSpc>
                <a:spcPct val="120000"/>
              </a:lnSpc>
              <a:spcBef>
                <a:spcPts val="0"/>
              </a:spcBef>
              <a:spcAft>
                <a:spcPts val="0"/>
              </a:spcAft>
              <a:buFont typeface="Arial" charset="0"/>
              <a:buNone/>
              <a:defRPr/>
            </a:pPr>
            <a:r>
              <a:rPr lang="it-IT" sz="3600" dirty="0" smtClean="0"/>
              <a:t>Aula di informatica 		</a:t>
            </a:r>
            <a:r>
              <a:rPr lang="it-IT" sz="3600" smtClean="0"/>
              <a:t>                  </a:t>
            </a:r>
            <a:r>
              <a:rPr lang="it-IT" sz="3600" dirty="0" err="1" smtClean="0"/>
              <a:t>Clasă</a:t>
            </a:r>
            <a:r>
              <a:rPr lang="it-IT" sz="3600" dirty="0" smtClean="0"/>
              <a:t> de </a:t>
            </a:r>
            <a:r>
              <a:rPr lang="it-IT" sz="3600" dirty="0" err="1" smtClean="0"/>
              <a:t>informatică</a:t>
            </a:r>
            <a:endParaRPr lang="it-IT" sz="3600" dirty="0" smtClean="0"/>
          </a:p>
          <a:p>
            <a:pPr marL="360000" indent="0" eaLnBrk="1" fontAlgn="auto" hangingPunct="1">
              <a:lnSpc>
                <a:spcPct val="120000"/>
              </a:lnSpc>
              <a:spcBef>
                <a:spcPts val="0"/>
              </a:spcBef>
              <a:spcAft>
                <a:spcPts val="0"/>
              </a:spcAft>
              <a:buFont typeface="Arial" charset="0"/>
              <a:buNone/>
              <a:defRPr/>
            </a:pPr>
            <a:r>
              <a:rPr lang="it-IT" sz="3600" dirty="0" smtClean="0"/>
              <a:t>Biblioteca					</a:t>
            </a:r>
            <a:r>
              <a:rPr lang="it-IT" sz="3600" smtClean="0"/>
              <a:t>       Bibliotecă    </a:t>
            </a:r>
            <a:r>
              <a:rPr lang="it-IT" sz="3600" dirty="0" smtClean="0"/>
              <a:t>	</a:t>
            </a:r>
          </a:p>
          <a:p>
            <a:pPr marL="360000" indent="0" eaLnBrk="1" fontAlgn="auto" hangingPunct="1">
              <a:lnSpc>
                <a:spcPct val="120000"/>
              </a:lnSpc>
              <a:spcBef>
                <a:spcPts val="0"/>
              </a:spcBef>
              <a:spcAft>
                <a:spcPts val="0"/>
              </a:spcAft>
              <a:buFont typeface="Arial" charset="0"/>
              <a:buNone/>
              <a:defRPr/>
            </a:pPr>
            <a:r>
              <a:rPr lang="it-IT" sz="3600" smtClean="0"/>
              <a:t>Preside                                                         Director</a:t>
            </a:r>
            <a:endParaRPr lang="it-IT" sz="3600" dirty="0" smtClean="0"/>
          </a:p>
          <a:p>
            <a:pPr marL="360000" indent="0" eaLnBrk="1" fontAlgn="auto" hangingPunct="1">
              <a:lnSpc>
                <a:spcPct val="120000"/>
              </a:lnSpc>
              <a:spcBef>
                <a:spcPts val="0"/>
              </a:spcBef>
              <a:spcAft>
                <a:spcPts val="0"/>
              </a:spcAft>
              <a:buFont typeface="Arial" charset="0"/>
              <a:buNone/>
              <a:defRPr/>
            </a:pPr>
            <a:r>
              <a:rPr lang="it-IT" sz="3600" dirty="0" smtClean="0"/>
              <a:t>Professore 	        		</a:t>
            </a:r>
            <a:r>
              <a:rPr lang="it-IT" sz="3600" smtClean="0"/>
              <a:t>                  Profesor</a:t>
            </a:r>
            <a:endParaRPr lang="it-IT" sz="3600" dirty="0" smtClean="0"/>
          </a:p>
          <a:p>
            <a:pPr marL="360000" indent="0" eaLnBrk="1" hangingPunct="1">
              <a:lnSpc>
                <a:spcPct val="120000"/>
              </a:lnSpc>
              <a:spcBef>
                <a:spcPts val="0"/>
              </a:spcBef>
              <a:spcAft>
                <a:spcPts val="0"/>
              </a:spcAft>
              <a:buFont typeface="Arial" charset="0"/>
              <a:buNone/>
              <a:defRPr/>
            </a:pPr>
            <a:endParaRPr lang="it-IT" dirty="0" smtClean="0"/>
          </a:p>
          <a:p>
            <a:pPr marL="0" indent="0" eaLnBrk="1" hangingPunct="1">
              <a:buFont typeface="Arial" charset="0"/>
              <a:buNone/>
              <a:defRPr/>
            </a:pPr>
            <a:endParaRPr lang="it-IT" dirty="0"/>
          </a:p>
        </p:txBody>
      </p:sp>
      <p:cxnSp>
        <p:nvCxnSpPr>
          <p:cNvPr id="11" name="Connettore 2 10"/>
          <p:cNvCxnSpPr/>
          <p:nvPr/>
        </p:nvCxnSpPr>
        <p:spPr>
          <a:xfrm>
            <a:off x="3132138" y="1268413"/>
            <a:ext cx="25923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3132138" y="1700213"/>
            <a:ext cx="25923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a:off x="3132138" y="2133600"/>
            <a:ext cx="25923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a:off x="3132138" y="2565400"/>
            <a:ext cx="25923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a:off x="3132138" y="2997200"/>
            <a:ext cx="26654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a:off x="3132138" y="3789363"/>
            <a:ext cx="26654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ttore 2 45"/>
          <p:cNvCxnSpPr/>
          <p:nvPr/>
        </p:nvCxnSpPr>
        <p:spPr>
          <a:xfrm>
            <a:off x="3132138" y="3357563"/>
            <a:ext cx="26654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3203575" y="6381750"/>
            <a:ext cx="25923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3132138" y="4221163"/>
            <a:ext cx="26638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a:off x="3203575" y="4652963"/>
            <a:ext cx="25939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p:cNvCxnSpPr/>
          <p:nvPr/>
        </p:nvCxnSpPr>
        <p:spPr>
          <a:xfrm>
            <a:off x="3132138" y="5516563"/>
            <a:ext cx="26638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ttore 2 36"/>
          <p:cNvCxnSpPr/>
          <p:nvPr/>
        </p:nvCxnSpPr>
        <p:spPr>
          <a:xfrm>
            <a:off x="3203575" y="5084763"/>
            <a:ext cx="25939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Connettore 2 81"/>
          <p:cNvCxnSpPr/>
          <p:nvPr/>
        </p:nvCxnSpPr>
        <p:spPr>
          <a:xfrm>
            <a:off x="3132138" y="5876925"/>
            <a:ext cx="26654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p:cNvPr>
          <p:cNvSpPr>
            <a:spLocks noGrp="1"/>
          </p:cNvSpPr>
          <p:nvPr>
            <p:ph type="title"/>
          </p:nvPr>
        </p:nvSpPr>
        <p:spPr>
          <a:xfrm>
            <a:off x="0" y="0"/>
            <a:ext cx="9140825" cy="620713"/>
          </a:xfrm>
          <a:solidFill>
            <a:schemeClr val="accent3">
              <a:lumMod val="40000"/>
              <a:lumOff val="60000"/>
            </a:schemeClr>
          </a:solidFill>
          <a:ln>
            <a:solidFill>
              <a:schemeClr val="accent3">
                <a:lumMod val="50000"/>
              </a:schemeClr>
            </a:solidFill>
          </a:ln>
        </p:spPr>
        <p:txBody>
          <a:bodyPr/>
          <a:lstStyle/>
          <a:p>
            <a:pPr>
              <a:defRPr/>
            </a:pPr>
            <a:r>
              <a:rPr lang="it-IT" sz="2800" b="1">
                <a:latin typeface="+mn-lt"/>
              </a:rPr>
              <a:t>Parole utili a </a:t>
            </a:r>
            <a:r>
              <a:rPr lang="it-IT" sz="2800" b="1" smtClean="0">
                <a:latin typeface="+mn-lt"/>
              </a:rPr>
              <a:t>scuola: </a:t>
            </a:r>
            <a:r>
              <a:rPr lang="it-IT" sz="2800" b="1" i="1" smtClean="0">
                <a:latin typeface="+mn-lt"/>
                <a:ea typeface="Times New Roman" pitchFamily="18" charset="0"/>
                <a:cs typeface="Arial" pitchFamily="34" charset="0"/>
              </a:rPr>
              <a:t>oggetti </a:t>
            </a:r>
            <a:r>
              <a:rPr lang="it-IT" sz="2800" b="1" i="1">
                <a:latin typeface="+mn-lt"/>
                <a:ea typeface="Times New Roman" pitchFamily="18" charset="0"/>
                <a:cs typeface="Arial" pitchFamily="34" charset="0"/>
              </a:rPr>
              <a:t>scolastici</a:t>
            </a:r>
            <a:endParaRPr lang="it-IT" sz="2800" b="1" i="1">
              <a:latin typeface="+mn-lt"/>
            </a:endParaRPr>
          </a:p>
        </p:txBody>
      </p:sp>
      <p:sp>
        <p:nvSpPr>
          <p:cNvPr id="3" name="Segnaposto contenuto 2">
            <a:extLst/>
          </p:cNvPr>
          <p:cNvSpPr>
            <a:spLocks noGrp="1"/>
          </p:cNvSpPr>
          <p:nvPr>
            <p:ph idx="1"/>
          </p:nvPr>
        </p:nvSpPr>
        <p:spPr>
          <a:xfrm>
            <a:off x="0" y="549275"/>
            <a:ext cx="9139238" cy="6308725"/>
          </a:xfrm>
          <a:solidFill>
            <a:schemeClr val="accent3">
              <a:lumMod val="20000"/>
              <a:lumOff val="80000"/>
            </a:schemeClr>
          </a:solidFill>
          <a:ln>
            <a:solidFill>
              <a:schemeClr val="accent3">
                <a:lumMod val="50000"/>
              </a:schemeClr>
            </a:solidFill>
          </a:ln>
        </p:spPr>
        <p:txBody>
          <a:bodyPr/>
          <a:lstStyle/>
          <a:p>
            <a:pPr marL="0" indent="0">
              <a:spcBef>
                <a:spcPct val="0"/>
              </a:spcBef>
              <a:buFont typeface="Arial" charset="0"/>
              <a:buNone/>
              <a:defRPr/>
            </a:pPr>
            <a:r>
              <a:rPr lang="it-IT" altLang="it-IT" sz="2000" smtClean="0">
                <a:solidFill>
                  <a:srgbClr val="FF0000"/>
                </a:solidFill>
                <a:ea typeface="Times New Roman" pitchFamily="18" charset="0"/>
                <a:cs typeface="Arial" charset="0"/>
              </a:rPr>
              <a:t>              ITALIANO                                  MOLDAVO/RUMENO                  ALBANESE</a:t>
            </a:r>
          </a:p>
          <a:p>
            <a:pPr marL="0" indent="0">
              <a:spcBef>
                <a:spcPct val="0"/>
              </a:spcBef>
              <a:buFont typeface="Arial" charset="0"/>
              <a:buNone/>
              <a:defRPr/>
            </a:pPr>
            <a:r>
              <a:rPr lang="it-IT" altLang="it-IT" sz="2000" smtClean="0">
                <a:solidFill>
                  <a:srgbClr val="FF0000"/>
                </a:solidFill>
                <a:ea typeface="Times New Roman" pitchFamily="18" charset="0"/>
                <a:cs typeface="Arial" charset="0"/>
              </a:rPr>
              <a:t>    </a:t>
            </a:r>
            <a:endParaRPr lang="it-IT" altLang="it-IT" sz="2000" smtClean="0">
              <a:ea typeface="Times New Roman" pitchFamily="18" charset="0"/>
              <a:cs typeface="Arial" charset="0"/>
            </a:endParaRPr>
          </a:p>
          <a:p>
            <a:pPr marL="0" indent="0">
              <a:spcBef>
                <a:spcPct val="0"/>
              </a:spcBef>
              <a:buFont typeface="Arial" charset="0"/>
              <a:buNone/>
              <a:defRPr/>
            </a:pPr>
            <a:r>
              <a:rPr lang="it-IT" altLang="it-IT" sz="2000" smtClean="0">
                <a:solidFill>
                  <a:srgbClr val="000000"/>
                </a:solidFill>
                <a:ea typeface="Times New Roman" pitchFamily="18" charset="0"/>
                <a:cs typeface="Arial" charset="0"/>
              </a:rPr>
              <a:t>                Penna                                              Pix                                           Stilolaps</a:t>
            </a:r>
            <a:endParaRPr lang="it-IT" altLang="it-IT" sz="2000" smtClean="0">
              <a:ea typeface="Times New Roman" pitchFamily="18" charset="0"/>
              <a:cs typeface="Arial" charset="0"/>
            </a:endParaRPr>
          </a:p>
          <a:p>
            <a:pPr marL="0" indent="0">
              <a:spcBef>
                <a:spcPct val="0"/>
              </a:spcBef>
              <a:buFont typeface="Arial" charset="0"/>
              <a:buNone/>
              <a:defRPr/>
            </a:pPr>
            <a:r>
              <a:rPr lang="it-IT" altLang="it-IT" sz="2000" smtClean="0">
                <a:solidFill>
                  <a:srgbClr val="000000"/>
                </a:solidFill>
                <a:ea typeface="Times New Roman" pitchFamily="18" charset="0"/>
                <a:cs typeface="Arial" charset="0"/>
              </a:rPr>
              <a:t>	Matita                                             Creion                                     Laps</a:t>
            </a:r>
            <a:endParaRPr lang="it-IT" altLang="it-IT" sz="2000" smtClean="0">
              <a:ea typeface="Times New Roman" pitchFamily="18" charset="0"/>
              <a:cs typeface="Arial" charset="0"/>
            </a:endParaRPr>
          </a:p>
          <a:p>
            <a:pPr marL="0" indent="0">
              <a:spcBef>
                <a:spcPct val="0"/>
              </a:spcBef>
              <a:buFont typeface="Arial" charset="0"/>
              <a:buNone/>
              <a:defRPr/>
            </a:pPr>
            <a:r>
              <a:rPr lang="it-IT" altLang="it-IT" sz="2000" smtClean="0">
                <a:solidFill>
                  <a:srgbClr val="000000"/>
                </a:solidFill>
                <a:ea typeface="Times New Roman" pitchFamily="18" charset="0"/>
                <a:cs typeface="Arial" charset="0"/>
              </a:rPr>
              <a:t>	Quaderno                                       Caiet                                       Fletore</a:t>
            </a:r>
            <a:endParaRPr lang="it-IT" altLang="it-IT" sz="2000" smtClean="0">
              <a:ea typeface="Times New Roman" pitchFamily="18" charset="0"/>
              <a:cs typeface="Arial" charset="0"/>
            </a:endParaRPr>
          </a:p>
          <a:p>
            <a:pPr marL="0" indent="0">
              <a:spcBef>
                <a:spcPct val="0"/>
              </a:spcBef>
              <a:buFont typeface="Arial" charset="0"/>
              <a:buNone/>
              <a:defRPr/>
            </a:pPr>
            <a:r>
              <a:rPr lang="it-IT" altLang="it-IT" sz="2000" smtClean="0">
                <a:solidFill>
                  <a:srgbClr val="000000"/>
                </a:solidFill>
                <a:ea typeface="Times New Roman" pitchFamily="18" charset="0"/>
                <a:cs typeface="Arial" charset="0"/>
              </a:rPr>
              <a:t>	Raccoglitore                                   Iiant                                        Te mbledhesh</a:t>
            </a:r>
            <a:endParaRPr lang="it-IT" altLang="it-IT" sz="2000" smtClean="0">
              <a:ea typeface="Times New Roman" pitchFamily="18" charset="0"/>
              <a:cs typeface="Arial" charset="0"/>
            </a:endParaRPr>
          </a:p>
          <a:p>
            <a:pPr marL="0" indent="0">
              <a:spcBef>
                <a:spcPct val="0"/>
              </a:spcBef>
              <a:buFont typeface="Arial" charset="0"/>
              <a:buNone/>
              <a:defRPr/>
            </a:pPr>
            <a:r>
              <a:rPr lang="it-IT" altLang="it-IT" sz="2000" smtClean="0">
                <a:solidFill>
                  <a:srgbClr val="000000"/>
                </a:solidFill>
                <a:ea typeface="Times New Roman" pitchFamily="18" charset="0"/>
                <a:cs typeface="Arial" charset="0"/>
              </a:rPr>
              <a:t>	Gomma                                           Radieră                                  Gome</a:t>
            </a:r>
            <a:endParaRPr lang="it-IT" altLang="it-IT" sz="2000" smtClean="0">
              <a:ea typeface="Times New Roman" pitchFamily="18" charset="0"/>
              <a:cs typeface="Arial" charset="0"/>
            </a:endParaRPr>
          </a:p>
          <a:p>
            <a:pPr marL="0" indent="0">
              <a:spcBef>
                <a:spcPct val="0"/>
              </a:spcBef>
              <a:buFont typeface="Arial" charset="0"/>
              <a:buNone/>
              <a:defRPr/>
            </a:pPr>
            <a:r>
              <a:rPr lang="it-IT" altLang="it-IT" sz="2000" smtClean="0">
                <a:solidFill>
                  <a:srgbClr val="000000"/>
                </a:solidFill>
                <a:ea typeface="Times New Roman" pitchFamily="18" charset="0"/>
                <a:cs typeface="Arial" charset="0"/>
              </a:rPr>
              <a:t>	Righello                                           Riglă                                       Sundimtar</a:t>
            </a:r>
            <a:endParaRPr lang="it-IT" altLang="it-IT" sz="2000" smtClean="0">
              <a:ea typeface="Times New Roman" pitchFamily="18" charset="0"/>
              <a:cs typeface="Arial" charset="0"/>
            </a:endParaRPr>
          </a:p>
          <a:p>
            <a:pPr marL="0" indent="0">
              <a:spcBef>
                <a:spcPct val="0"/>
              </a:spcBef>
              <a:buFont typeface="Arial" charset="0"/>
              <a:buNone/>
              <a:defRPr/>
            </a:pPr>
            <a:r>
              <a:rPr lang="it-IT" altLang="it-IT" sz="2000" smtClean="0">
                <a:solidFill>
                  <a:srgbClr val="000000"/>
                </a:solidFill>
                <a:ea typeface="Times New Roman" pitchFamily="18" charset="0"/>
                <a:cs typeface="Arial" charset="0"/>
              </a:rPr>
              <a:t>	Colla                                                 Lipici                                      Ngjitës</a:t>
            </a:r>
            <a:endParaRPr lang="it-IT" altLang="it-IT" sz="2000" smtClean="0">
              <a:ea typeface="Times New Roman" pitchFamily="18" charset="0"/>
              <a:cs typeface="Arial" charset="0"/>
            </a:endParaRPr>
          </a:p>
          <a:p>
            <a:pPr marL="0" indent="0">
              <a:spcBef>
                <a:spcPct val="0"/>
              </a:spcBef>
              <a:buFont typeface="Arial" charset="0"/>
              <a:buNone/>
              <a:defRPr/>
            </a:pPr>
            <a:r>
              <a:rPr lang="it-IT" altLang="it-IT" sz="2000" smtClean="0">
                <a:solidFill>
                  <a:srgbClr val="000000"/>
                </a:solidFill>
                <a:ea typeface="Times New Roman" pitchFamily="18" charset="0"/>
                <a:cs typeface="Arial" charset="0"/>
              </a:rPr>
              <a:t>	Temperino                                      Ascuțitoare                           Mprehës</a:t>
            </a:r>
            <a:endParaRPr lang="it-IT" altLang="it-IT" sz="2000" smtClean="0">
              <a:ea typeface="Times New Roman" pitchFamily="18" charset="0"/>
              <a:cs typeface="Arial" charset="0"/>
            </a:endParaRPr>
          </a:p>
          <a:p>
            <a:pPr marL="0" indent="0">
              <a:spcBef>
                <a:spcPct val="0"/>
              </a:spcBef>
              <a:buFont typeface="Arial" charset="0"/>
              <a:buNone/>
              <a:defRPr/>
            </a:pPr>
            <a:r>
              <a:rPr lang="it-IT" altLang="it-IT" sz="2000" smtClean="0">
                <a:solidFill>
                  <a:srgbClr val="000000"/>
                </a:solidFill>
                <a:ea typeface="Times New Roman" pitchFamily="18" charset="0"/>
                <a:cs typeface="Arial" charset="0"/>
              </a:rPr>
              <a:t>	Evidenziatore                                 Marcator/Evidențiator        Highlighter</a:t>
            </a:r>
            <a:endParaRPr lang="it-IT" altLang="it-IT" sz="2000" smtClean="0">
              <a:ea typeface="Times New Roman" pitchFamily="18" charset="0"/>
              <a:cs typeface="Arial" charset="0"/>
            </a:endParaRPr>
          </a:p>
          <a:p>
            <a:pPr marL="0" indent="0">
              <a:spcBef>
                <a:spcPct val="0"/>
              </a:spcBef>
              <a:buFont typeface="Arial" charset="0"/>
              <a:buNone/>
              <a:defRPr/>
            </a:pPr>
            <a:r>
              <a:rPr lang="it-IT" altLang="it-IT" sz="2000" smtClean="0">
                <a:solidFill>
                  <a:srgbClr val="000000"/>
                </a:solidFill>
                <a:ea typeface="Times New Roman" pitchFamily="18" charset="0"/>
                <a:cs typeface="Arial" charset="0"/>
              </a:rPr>
              <a:t>	Bianchetto                                      Corector                                Bianchetto</a:t>
            </a:r>
            <a:endParaRPr lang="it-IT" altLang="it-IT" sz="2000" smtClean="0">
              <a:ea typeface="Times New Roman" pitchFamily="18" charset="0"/>
              <a:cs typeface="Arial" charset="0"/>
            </a:endParaRPr>
          </a:p>
          <a:p>
            <a:pPr marL="0" indent="0">
              <a:spcBef>
                <a:spcPct val="0"/>
              </a:spcBef>
              <a:buFont typeface="Arial" charset="0"/>
              <a:buNone/>
              <a:defRPr/>
            </a:pPr>
            <a:r>
              <a:rPr lang="it-IT" altLang="it-IT" sz="2000" smtClean="0">
                <a:solidFill>
                  <a:srgbClr val="000000"/>
                </a:solidFill>
                <a:ea typeface="Times New Roman" pitchFamily="18" charset="0"/>
                <a:cs typeface="Arial" charset="0"/>
              </a:rPr>
              <a:t>	Libro                                                Carte                                      Libër</a:t>
            </a:r>
            <a:endParaRPr lang="it-IT" altLang="it-IT" sz="2000" smtClean="0">
              <a:ea typeface="Times New Roman" pitchFamily="18" charset="0"/>
              <a:cs typeface="Arial" charset="0"/>
            </a:endParaRPr>
          </a:p>
          <a:p>
            <a:pPr marL="0" indent="0">
              <a:spcBef>
                <a:spcPct val="0"/>
              </a:spcBef>
              <a:buFont typeface="Arial" charset="0"/>
              <a:buNone/>
              <a:defRPr/>
            </a:pPr>
            <a:r>
              <a:rPr lang="it-IT" altLang="it-IT" sz="2000" smtClean="0">
                <a:solidFill>
                  <a:srgbClr val="000000"/>
                </a:solidFill>
                <a:ea typeface="Times New Roman" pitchFamily="18" charset="0"/>
                <a:cs typeface="Arial" charset="0"/>
              </a:rPr>
              <a:t>	Materia                                           Materie                                  Çështje</a:t>
            </a:r>
            <a:endParaRPr lang="it-IT" altLang="it-IT" sz="2000" smtClean="0">
              <a:ea typeface="Times New Roman" pitchFamily="18" charset="0"/>
              <a:cs typeface="Arial" charset="0"/>
            </a:endParaRPr>
          </a:p>
          <a:p>
            <a:pPr marL="0" indent="0">
              <a:spcBef>
                <a:spcPct val="0"/>
              </a:spcBef>
              <a:buFont typeface="Arial" charset="0"/>
              <a:buNone/>
              <a:defRPr/>
            </a:pPr>
            <a:r>
              <a:rPr lang="it-IT" altLang="it-IT" sz="2000" smtClean="0">
                <a:solidFill>
                  <a:srgbClr val="000000"/>
                </a:solidFill>
                <a:ea typeface="Times New Roman" pitchFamily="18" charset="0"/>
                <a:cs typeface="Arial" charset="0"/>
              </a:rPr>
              <a:t>	Forbici                                             Fuarfece                                 Gërshërë</a:t>
            </a:r>
            <a:r>
              <a:rPr lang="it-IT" altLang="it-IT" sz="2000" smtClean="0">
                <a:ea typeface="Times New Roman" pitchFamily="18" charset="0"/>
                <a:cs typeface="Arial" charset="0"/>
              </a:rPr>
              <a:t> </a:t>
            </a:r>
          </a:p>
          <a:p>
            <a:pPr marL="0" indent="0" eaLnBrk="1" hangingPunct="1">
              <a:spcBef>
                <a:spcPct val="0"/>
              </a:spcBef>
              <a:buFont typeface="Arial" charset="0"/>
              <a:buNone/>
              <a:defRPr/>
            </a:pPr>
            <a:r>
              <a:rPr lang="it-IT" altLang="it-IT" sz="2000" smtClean="0">
                <a:ea typeface="Times New Roman" pitchFamily="18" charset="0"/>
                <a:cs typeface="Arial" charset="0"/>
              </a:rPr>
              <a:t>                Astuccio 		         Penar	                          Kuleie  </a:t>
            </a:r>
          </a:p>
          <a:p>
            <a:pPr marL="0" indent="0" eaLnBrk="1" hangingPunct="1">
              <a:spcBef>
                <a:spcPct val="0"/>
              </a:spcBef>
              <a:buFont typeface="Arial" charset="0"/>
              <a:buNone/>
              <a:defRPr/>
            </a:pPr>
            <a:r>
              <a:rPr lang="it-IT" altLang="it-IT" sz="2000" smtClean="0">
                <a:ea typeface="Times New Roman" pitchFamily="18" charset="0"/>
                <a:cs typeface="Arial" charset="0"/>
              </a:rPr>
              <a:t>	Banco                                              Bancă                                      Banke</a:t>
            </a:r>
          </a:p>
          <a:p>
            <a:pPr marL="0" indent="0" eaLnBrk="1" hangingPunct="1">
              <a:spcBef>
                <a:spcPct val="0"/>
              </a:spcBef>
              <a:buFont typeface="Arial" charset="0"/>
              <a:buNone/>
              <a:defRPr/>
            </a:pPr>
            <a:r>
              <a:rPr lang="it-IT" altLang="it-IT" sz="2000" smtClean="0">
                <a:ea typeface="Times New Roman" pitchFamily="18" charset="0"/>
                <a:cs typeface="Arial" charset="0"/>
              </a:rPr>
              <a:t>                Sedia                                               Scaun                                      Karrige</a:t>
            </a:r>
          </a:p>
          <a:p>
            <a:pPr marL="0" indent="0" eaLnBrk="1" hangingPunct="1">
              <a:spcBef>
                <a:spcPct val="0"/>
              </a:spcBef>
              <a:buFont typeface="Arial" charset="0"/>
              <a:buNone/>
              <a:defRPr/>
            </a:pPr>
            <a:r>
              <a:rPr lang="it-IT" altLang="it-IT" sz="2000" smtClean="0">
                <a:ea typeface="Times New Roman" pitchFamily="18" charset="0"/>
                <a:cs typeface="Arial" charset="0"/>
              </a:rPr>
              <a:t>	Lavagna                                          Tablă                                       Tabela e zeze</a:t>
            </a:r>
          </a:p>
          <a:p>
            <a:pPr marL="0" indent="0" eaLnBrk="1" hangingPunct="1">
              <a:spcBef>
                <a:spcPct val="0"/>
              </a:spcBef>
              <a:buFont typeface="Arial" charset="0"/>
              <a:buNone/>
              <a:defRPr/>
            </a:pPr>
            <a:r>
              <a:rPr lang="it-IT" altLang="it-IT" sz="2000" smtClean="0">
                <a:ea typeface="Times New Roman" pitchFamily="18" charset="0"/>
                <a:cs typeface="Arial" charset="0"/>
              </a:rPr>
              <a:t>                Cattedra                                         Biroul profesorului                Ateder</a:t>
            </a:r>
          </a:p>
          <a:p>
            <a:pPr marL="0" indent="0" eaLnBrk="1" hangingPunct="1">
              <a:lnSpc>
                <a:spcPct val="120000"/>
              </a:lnSpc>
              <a:spcBef>
                <a:spcPct val="0"/>
              </a:spcBef>
              <a:buFont typeface="Arial" charset="0"/>
              <a:buNone/>
              <a:defRPr/>
            </a:pPr>
            <a:endParaRPr lang="it-IT" altLang="it-IT" sz="2000" smtClean="0">
              <a:ea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asellaDiTesto 2"/>
          <p:cNvSpPr txBox="1">
            <a:spLocks noChangeArrowheads="1"/>
          </p:cNvSpPr>
          <p:nvPr/>
        </p:nvSpPr>
        <p:spPr bwMode="auto">
          <a:xfrm>
            <a:off x="2700338" y="188913"/>
            <a:ext cx="3959225" cy="830262"/>
          </a:xfrm>
          <a:prstGeom prst="rect">
            <a:avLst/>
          </a:prstGeom>
          <a:solidFill>
            <a:schemeClr val="accent6">
              <a:lumMod val="40000"/>
              <a:lumOff val="60000"/>
            </a:schemeClr>
          </a:solidFill>
          <a:ln w="9525">
            <a:solidFill>
              <a:schemeClr val="accent6">
                <a:lumMod val="50000"/>
              </a:schemeClr>
            </a:solidFill>
            <a:miter lim="800000"/>
            <a:headEnd/>
            <a:tailEnd/>
          </a:ln>
        </p:spPr>
        <p:txBody>
          <a:bodyPr>
            <a:spAutoFit/>
          </a:bodyPr>
          <a:lstStyle/>
          <a:p>
            <a:pPr algn="ctr" eaLnBrk="1" hangingPunct="1">
              <a:defRPr/>
            </a:pPr>
            <a:r>
              <a:rPr lang="it-IT" sz="4800" b="1">
                <a:solidFill>
                  <a:srgbClr val="FF0000"/>
                </a:solidFill>
                <a:latin typeface="Comic Sans MS" pitchFamily="66" charset="0"/>
              </a:rPr>
              <a:t>GIOCO</a:t>
            </a:r>
          </a:p>
        </p:txBody>
      </p:sp>
      <p:sp>
        <p:nvSpPr>
          <p:cNvPr id="11267" name="CasellaDiTesto 4"/>
          <p:cNvSpPr txBox="1">
            <a:spLocks noChangeArrowheads="1"/>
          </p:cNvSpPr>
          <p:nvPr/>
        </p:nvSpPr>
        <p:spPr bwMode="auto">
          <a:xfrm>
            <a:off x="179388" y="1196975"/>
            <a:ext cx="2808287" cy="5324475"/>
          </a:xfrm>
          <a:prstGeom prst="rect">
            <a:avLst/>
          </a:prstGeom>
          <a:solidFill>
            <a:schemeClr val="accent6">
              <a:lumMod val="20000"/>
              <a:lumOff val="80000"/>
            </a:schemeClr>
          </a:solidFill>
          <a:ln w="9525">
            <a:solidFill>
              <a:schemeClr val="accent6">
                <a:lumMod val="50000"/>
              </a:schemeClr>
            </a:solidFill>
            <a:miter lim="800000"/>
            <a:headEnd/>
            <a:tailEnd/>
          </a:ln>
        </p:spPr>
        <p:txBody>
          <a:bodyPr>
            <a:spAutoFit/>
          </a:bodyPr>
          <a:lstStyle/>
          <a:p>
            <a:pPr eaLnBrk="1" hangingPunct="1">
              <a:defRPr/>
            </a:pPr>
            <a:r>
              <a:rPr lang="it-IT" sz="2000">
                <a:latin typeface="Comic Sans MS" pitchFamily="66" charset="0"/>
              </a:rPr>
              <a:t>ITALIANO</a:t>
            </a:r>
          </a:p>
          <a:p>
            <a:pPr eaLnBrk="1" hangingPunct="1">
              <a:defRPr/>
            </a:pPr>
            <a:endParaRPr lang="it-IT" sz="2000">
              <a:latin typeface="Comic Sans MS" pitchFamily="66" charset="0"/>
            </a:endParaRPr>
          </a:p>
          <a:p>
            <a:pPr eaLnBrk="1" hangingPunct="1">
              <a:defRPr/>
            </a:pPr>
            <a:r>
              <a:rPr lang="it-IT" sz="2000">
                <a:latin typeface="Comic Sans MS" pitchFamily="66" charset="0"/>
              </a:rPr>
              <a:t>Scegli un gioco</a:t>
            </a:r>
          </a:p>
          <a:p>
            <a:pPr eaLnBrk="1" hangingPunct="1">
              <a:defRPr/>
            </a:pPr>
            <a:r>
              <a:rPr lang="it-IT" sz="2000">
                <a:latin typeface="Comic Sans MS" pitchFamily="66" charset="0"/>
              </a:rPr>
              <a:t>Animali</a:t>
            </a:r>
          </a:p>
          <a:p>
            <a:pPr eaLnBrk="1" hangingPunct="1">
              <a:defRPr/>
            </a:pPr>
            <a:r>
              <a:rPr lang="it-IT" sz="2000">
                <a:latin typeface="Comic Sans MS" pitchFamily="66" charset="0"/>
              </a:rPr>
              <a:t>Costruzioni</a:t>
            </a:r>
          </a:p>
          <a:p>
            <a:pPr eaLnBrk="1" hangingPunct="1">
              <a:defRPr/>
            </a:pPr>
            <a:r>
              <a:rPr lang="it-IT" sz="2000">
                <a:latin typeface="Comic Sans MS" pitchFamily="66" charset="0"/>
              </a:rPr>
              <a:t>Palla</a:t>
            </a:r>
          </a:p>
          <a:p>
            <a:pPr eaLnBrk="1" hangingPunct="1">
              <a:defRPr/>
            </a:pPr>
            <a:r>
              <a:rPr lang="it-IT" sz="2000" smtClean="0">
                <a:latin typeface="Comic Sans MS" pitchFamily="66" charset="0"/>
              </a:rPr>
              <a:t>Scivolo</a:t>
            </a:r>
          </a:p>
          <a:p>
            <a:pPr eaLnBrk="1" hangingPunct="1">
              <a:defRPr/>
            </a:pPr>
            <a:r>
              <a:rPr lang="it-IT" sz="2000" smtClean="0">
                <a:latin typeface="Comic Sans MS" pitchFamily="66" charset="0"/>
              </a:rPr>
              <a:t>Altalena</a:t>
            </a:r>
            <a:endParaRPr lang="it-IT" sz="2000">
              <a:latin typeface="Comic Sans MS" pitchFamily="66" charset="0"/>
            </a:endParaRPr>
          </a:p>
          <a:p>
            <a:pPr eaLnBrk="1" hangingPunct="1">
              <a:defRPr/>
            </a:pPr>
            <a:r>
              <a:rPr lang="it-IT" sz="2000">
                <a:latin typeface="Comic Sans MS" pitchFamily="66" charset="0"/>
              </a:rPr>
              <a:t>Giostra</a:t>
            </a:r>
          </a:p>
          <a:p>
            <a:pPr eaLnBrk="1" hangingPunct="1">
              <a:defRPr/>
            </a:pPr>
            <a:r>
              <a:rPr lang="it-IT" sz="2000">
                <a:latin typeface="Comic Sans MS" pitchFamily="66" charset="0"/>
              </a:rPr>
              <a:t>Fai qualche sport?</a:t>
            </a:r>
          </a:p>
          <a:p>
            <a:pPr eaLnBrk="1" hangingPunct="1">
              <a:defRPr/>
            </a:pPr>
            <a:r>
              <a:rPr lang="it-IT" sz="2000">
                <a:latin typeface="Comic Sans MS" pitchFamily="66" charset="0"/>
              </a:rPr>
              <a:t>Nuoto</a:t>
            </a:r>
          </a:p>
          <a:p>
            <a:pPr eaLnBrk="1" hangingPunct="1">
              <a:defRPr/>
            </a:pPr>
            <a:r>
              <a:rPr lang="it-IT" sz="2000">
                <a:latin typeface="Comic Sans MS" pitchFamily="66" charset="0"/>
              </a:rPr>
              <a:t>Calcio</a:t>
            </a:r>
          </a:p>
          <a:p>
            <a:pPr eaLnBrk="1" hangingPunct="1">
              <a:defRPr/>
            </a:pPr>
            <a:r>
              <a:rPr lang="it-IT" sz="2000">
                <a:latin typeface="Comic Sans MS" pitchFamily="66" charset="0"/>
              </a:rPr>
              <a:t>Pallavolo</a:t>
            </a:r>
          </a:p>
          <a:p>
            <a:pPr eaLnBrk="1" hangingPunct="1">
              <a:defRPr/>
            </a:pPr>
            <a:r>
              <a:rPr lang="it-IT" sz="2000">
                <a:latin typeface="Comic Sans MS" pitchFamily="66" charset="0"/>
              </a:rPr>
              <a:t>Scendete le scale a 2 a 2</a:t>
            </a:r>
          </a:p>
          <a:p>
            <a:pPr eaLnBrk="1" hangingPunct="1">
              <a:defRPr/>
            </a:pPr>
            <a:r>
              <a:rPr lang="it-IT" sz="2000">
                <a:latin typeface="Comic Sans MS" pitchFamily="66" charset="0"/>
              </a:rPr>
              <a:t>Stai attento!</a:t>
            </a:r>
          </a:p>
          <a:p>
            <a:pPr eaLnBrk="1" hangingPunct="1">
              <a:defRPr/>
            </a:pPr>
            <a:r>
              <a:rPr lang="it-IT" sz="2000">
                <a:latin typeface="Comic Sans MS" pitchFamily="66" charset="0"/>
              </a:rPr>
              <a:t>Ascoltiamo la musica?</a:t>
            </a:r>
            <a:endParaRPr lang="it-IT" sz="2000"/>
          </a:p>
        </p:txBody>
      </p:sp>
      <p:sp>
        <p:nvSpPr>
          <p:cNvPr id="11268" name="CasellaDiTesto 6"/>
          <p:cNvSpPr txBox="1">
            <a:spLocks noChangeArrowheads="1"/>
          </p:cNvSpPr>
          <p:nvPr/>
        </p:nvSpPr>
        <p:spPr bwMode="auto">
          <a:xfrm>
            <a:off x="3132138" y="1196975"/>
            <a:ext cx="2994025" cy="5324475"/>
          </a:xfrm>
          <a:prstGeom prst="rect">
            <a:avLst/>
          </a:prstGeom>
          <a:solidFill>
            <a:schemeClr val="accent6">
              <a:lumMod val="20000"/>
              <a:lumOff val="80000"/>
            </a:schemeClr>
          </a:solidFill>
          <a:ln w="9525">
            <a:solidFill>
              <a:schemeClr val="accent6">
                <a:lumMod val="50000"/>
              </a:schemeClr>
            </a:solidFill>
            <a:miter lim="800000"/>
            <a:headEnd/>
            <a:tailEnd/>
          </a:ln>
        </p:spPr>
        <p:txBody>
          <a:bodyPr>
            <a:spAutoFit/>
          </a:bodyPr>
          <a:lstStyle/>
          <a:p>
            <a:pPr eaLnBrk="1" hangingPunct="1">
              <a:defRPr/>
            </a:pPr>
            <a:r>
              <a:rPr lang="it-IT" sz="2000" dirty="0">
                <a:latin typeface="Comic Sans MS" pitchFamily="66" charset="0"/>
              </a:rPr>
              <a:t>MOLDAVO/RUMENO</a:t>
            </a:r>
          </a:p>
          <a:p>
            <a:pPr eaLnBrk="1" hangingPunct="1">
              <a:defRPr/>
            </a:pPr>
            <a:endParaRPr lang="it-IT" sz="2000" dirty="0">
              <a:latin typeface="Comic Sans MS" pitchFamily="66" charset="0"/>
            </a:endParaRPr>
          </a:p>
          <a:p>
            <a:pPr eaLnBrk="1" hangingPunct="1">
              <a:defRPr/>
            </a:pPr>
            <a:r>
              <a:rPr lang="it-IT" sz="2000" dirty="0" err="1">
                <a:latin typeface="Comic Sans MS" pitchFamily="66" charset="0"/>
              </a:rPr>
              <a:t>Alege</a:t>
            </a:r>
            <a:r>
              <a:rPr lang="it-IT" sz="2000" dirty="0">
                <a:latin typeface="Comic Sans MS" pitchFamily="66" charset="0"/>
              </a:rPr>
              <a:t> un </a:t>
            </a:r>
            <a:r>
              <a:rPr lang="it-IT" sz="2000" dirty="0" err="1">
                <a:latin typeface="Comic Sans MS" pitchFamily="66" charset="0"/>
              </a:rPr>
              <a:t>joc</a:t>
            </a:r>
            <a:endParaRPr lang="it-IT" sz="2000" dirty="0">
              <a:latin typeface="Comic Sans MS" pitchFamily="66" charset="0"/>
            </a:endParaRPr>
          </a:p>
          <a:p>
            <a:pPr eaLnBrk="1" hangingPunct="1">
              <a:defRPr/>
            </a:pPr>
            <a:r>
              <a:rPr lang="it-IT" sz="2000" dirty="0">
                <a:latin typeface="Comic Sans MS" pitchFamily="66" charset="0"/>
              </a:rPr>
              <a:t>Animale</a:t>
            </a:r>
          </a:p>
          <a:p>
            <a:pPr eaLnBrk="1" hangingPunct="1">
              <a:defRPr/>
            </a:pPr>
            <a:r>
              <a:rPr lang="it-IT" sz="2000" dirty="0" err="1">
                <a:latin typeface="Comic Sans MS" pitchFamily="66" charset="0"/>
              </a:rPr>
              <a:t>Construcții</a:t>
            </a:r>
            <a:endParaRPr lang="it-IT" sz="2000" dirty="0">
              <a:latin typeface="Comic Sans MS" pitchFamily="66" charset="0"/>
            </a:endParaRPr>
          </a:p>
          <a:p>
            <a:pPr eaLnBrk="1" hangingPunct="1">
              <a:defRPr/>
            </a:pPr>
            <a:r>
              <a:rPr lang="it-IT" sz="2000" dirty="0">
                <a:latin typeface="Comic Sans MS" pitchFamily="66" charset="0"/>
              </a:rPr>
              <a:t>Minge</a:t>
            </a:r>
          </a:p>
          <a:p>
            <a:pPr eaLnBrk="1" hangingPunct="1">
              <a:defRPr/>
            </a:pPr>
            <a:r>
              <a:rPr lang="it-IT" sz="2000" smtClean="0">
                <a:latin typeface="Comic Sans MS" pitchFamily="66" charset="0"/>
              </a:rPr>
              <a:t>Topogan</a:t>
            </a:r>
          </a:p>
          <a:p>
            <a:pPr eaLnBrk="1" hangingPunct="1">
              <a:defRPr/>
            </a:pPr>
            <a:r>
              <a:rPr lang="it-IT" sz="2000" smtClean="0">
                <a:latin typeface="Comic Sans MS" pitchFamily="66" charset="0"/>
              </a:rPr>
              <a:t>Legăn</a:t>
            </a:r>
            <a:endParaRPr lang="it-IT" sz="2000" dirty="0">
              <a:latin typeface="Comic Sans MS" pitchFamily="66" charset="0"/>
            </a:endParaRPr>
          </a:p>
          <a:p>
            <a:pPr eaLnBrk="1" hangingPunct="1">
              <a:defRPr/>
            </a:pPr>
            <a:r>
              <a:rPr lang="it-IT" sz="2000" dirty="0" err="1">
                <a:latin typeface="Comic Sans MS" pitchFamily="66" charset="0"/>
              </a:rPr>
              <a:t>Carusel</a:t>
            </a:r>
            <a:endParaRPr lang="it-IT" sz="2000" dirty="0">
              <a:latin typeface="Comic Sans MS" pitchFamily="66" charset="0"/>
            </a:endParaRPr>
          </a:p>
          <a:p>
            <a:pPr eaLnBrk="1" hangingPunct="1">
              <a:defRPr/>
            </a:pPr>
            <a:r>
              <a:rPr lang="it-IT" sz="2000" dirty="0" err="1">
                <a:latin typeface="Comic Sans MS" pitchFamily="66" charset="0"/>
              </a:rPr>
              <a:t>Practici</a:t>
            </a:r>
            <a:r>
              <a:rPr lang="it-IT" sz="2000" dirty="0">
                <a:latin typeface="Comic Sans MS" pitchFamily="66" charset="0"/>
              </a:rPr>
              <a:t> </a:t>
            </a:r>
            <a:r>
              <a:rPr lang="it-IT" sz="2000" dirty="0" err="1">
                <a:latin typeface="Comic Sans MS" pitchFamily="66" charset="0"/>
              </a:rPr>
              <a:t>vreun</a:t>
            </a:r>
            <a:r>
              <a:rPr lang="it-IT" sz="2000" dirty="0">
                <a:latin typeface="Comic Sans MS" pitchFamily="66" charset="0"/>
              </a:rPr>
              <a:t> sport?</a:t>
            </a:r>
          </a:p>
          <a:p>
            <a:pPr eaLnBrk="1" hangingPunct="1">
              <a:defRPr/>
            </a:pPr>
            <a:r>
              <a:rPr lang="it-IT" sz="2000" dirty="0" err="1">
                <a:latin typeface="Comic Sans MS" pitchFamily="66" charset="0"/>
              </a:rPr>
              <a:t>Înot</a:t>
            </a:r>
            <a:endParaRPr lang="it-IT" sz="2000" dirty="0">
              <a:latin typeface="Comic Sans MS" pitchFamily="66" charset="0"/>
            </a:endParaRPr>
          </a:p>
          <a:p>
            <a:pPr eaLnBrk="1" hangingPunct="1">
              <a:defRPr/>
            </a:pPr>
            <a:r>
              <a:rPr lang="it-IT" sz="2000" dirty="0" err="1">
                <a:latin typeface="Comic Sans MS" pitchFamily="66" charset="0"/>
              </a:rPr>
              <a:t>Fotbal</a:t>
            </a:r>
            <a:endParaRPr lang="it-IT" sz="2000" dirty="0">
              <a:latin typeface="Comic Sans MS" pitchFamily="66" charset="0"/>
            </a:endParaRPr>
          </a:p>
          <a:p>
            <a:pPr eaLnBrk="1" hangingPunct="1">
              <a:defRPr/>
            </a:pPr>
            <a:r>
              <a:rPr lang="it-IT" sz="2000" dirty="0" err="1">
                <a:latin typeface="Comic Sans MS" pitchFamily="66" charset="0"/>
              </a:rPr>
              <a:t>Volei</a:t>
            </a:r>
            <a:endParaRPr lang="it-IT" sz="2000" dirty="0">
              <a:latin typeface="Comic Sans MS" pitchFamily="66" charset="0"/>
            </a:endParaRPr>
          </a:p>
          <a:p>
            <a:pPr eaLnBrk="1" hangingPunct="1">
              <a:defRPr/>
            </a:pPr>
            <a:r>
              <a:rPr lang="it-IT" sz="2000" dirty="0" err="1">
                <a:latin typeface="Comic Sans MS" pitchFamily="66" charset="0"/>
              </a:rPr>
              <a:t>Coborâƫi</a:t>
            </a:r>
            <a:r>
              <a:rPr lang="it-IT" sz="2000" dirty="0">
                <a:latin typeface="Comic Sans MS" pitchFamily="66" charset="0"/>
              </a:rPr>
              <a:t> </a:t>
            </a:r>
            <a:r>
              <a:rPr lang="it-IT" sz="2000" dirty="0" err="1">
                <a:latin typeface="Comic Sans MS" pitchFamily="66" charset="0"/>
              </a:rPr>
              <a:t>scările</a:t>
            </a:r>
            <a:r>
              <a:rPr lang="it-IT" sz="2000" dirty="0">
                <a:latin typeface="Comic Sans MS" pitchFamily="66" charset="0"/>
              </a:rPr>
              <a:t> de la 2 la 2</a:t>
            </a:r>
          </a:p>
          <a:p>
            <a:pPr eaLnBrk="1" hangingPunct="1">
              <a:defRPr/>
            </a:pPr>
            <a:r>
              <a:rPr lang="it-IT" sz="2000" dirty="0">
                <a:latin typeface="Comic Sans MS" pitchFamily="66" charset="0"/>
              </a:rPr>
              <a:t>Stai </a:t>
            </a:r>
            <a:r>
              <a:rPr lang="it-IT" sz="2000" dirty="0" err="1">
                <a:latin typeface="Comic Sans MS" pitchFamily="66" charset="0"/>
              </a:rPr>
              <a:t>atent</a:t>
            </a:r>
            <a:r>
              <a:rPr lang="it-IT" sz="2000" dirty="0">
                <a:latin typeface="Comic Sans MS" pitchFamily="66" charset="0"/>
              </a:rPr>
              <a:t>!</a:t>
            </a:r>
          </a:p>
          <a:p>
            <a:pPr eaLnBrk="1" hangingPunct="1">
              <a:defRPr/>
            </a:pPr>
            <a:r>
              <a:rPr lang="it-IT" sz="2000" dirty="0" err="1">
                <a:latin typeface="Comic Sans MS" pitchFamily="66" charset="0"/>
              </a:rPr>
              <a:t>Ascultăm</a:t>
            </a:r>
            <a:r>
              <a:rPr lang="it-IT" sz="2000" dirty="0">
                <a:latin typeface="Comic Sans MS" pitchFamily="66" charset="0"/>
              </a:rPr>
              <a:t> </a:t>
            </a:r>
            <a:r>
              <a:rPr lang="it-IT" sz="2000" dirty="0" err="1">
                <a:latin typeface="Comic Sans MS" pitchFamily="66" charset="0"/>
              </a:rPr>
              <a:t>muzică</a:t>
            </a:r>
            <a:r>
              <a:rPr lang="it-IT" sz="2000" dirty="0">
                <a:latin typeface="Comic Sans MS" pitchFamily="66" charset="0"/>
              </a:rPr>
              <a:t>?</a:t>
            </a:r>
          </a:p>
        </p:txBody>
      </p:sp>
      <p:sp>
        <p:nvSpPr>
          <p:cNvPr id="11269" name="CasellaDiTesto 8"/>
          <p:cNvSpPr txBox="1">
            <a:spLocks noChangeArrowheads="1"/>
          </p:cNvSpPr>
          <p:nvPr/>
        </p:nvSpPr>
        <p:spPr bwMode="auto">
          <a:xfrm>
            <a:off x="6227763" y="1196975"/>
            <a:ext cx="2736850" cy="5324475"/>
          </a:xfrm>
          <a:prstGeom prst="rect">
            <a:avLst/>
          </a:prstGeom>
          <a:solidFill>
            <a:schemeClr val="accent6">
              <a:lumMod val="20000"/>
              <a:lumOff val="80000"/>
            </a:schemeClr>
          </a:solidFill>
          <a:ln w="9525">
            <a:solidFill>
              <a:schemeClr val="accent6">
                <a:lumMod val="50000"/>
              </a:schemeClr>
            </a:solidFill>
            <a:miter lim="800000"/>
            <a:headEnd/>
            <a:tailEnd/>
          </a:ln>
        </p:spPr>
        <p:txBody>
          <a:bodyPr>
            <a:spAutoFit/>
          </a:bodyPr>
          <a:lstStyle/>
          <a:p>
            <a:pPr eaLnBrk="1" hangingPunct="1">
              <a:defRPr/>
            </a:pPr>
            <a:r>
              <a:rPr lang="it-IT" sz="2000">
                <a:latin typeface="Comic Sans MS" pitchFamily="66" charset="0"/>
              </a:rPr>
              <a:t>ALBANESE</a:t>
            </a:r>
          </a:p>
          <a:p>
            <a:pPr eaLnBrk="1" hangingPunct="1">
              <a:defRPr/>
            </a:pPr>
            <a:endParaRPr lang="it-IT" sz="2000">
              <a:latin typeface="Comic Sans MS" pitchFamily="66" charset="0"/>
            </a:endParaRPr>
          </a:p>
          <a:p>
            <a:pPr eaLnBrk="1" hangingPunct="1">
              <a:defRPr/>
            </a:pPr>
            <a:r>
              <a:rPr lang="it-IT" sz="2000">
                <a:latin typeface="Comic Sans MS" pitchFamily="66" charset="0"/>
              </a:rPr>
              <a:t>Zglidh nje joye</a:t>
            </a:r>
          </a:p>
          <a:p>
            <a:pPr eaLnBrk="1" hangingPunct="1">
              <a:defRPr/>
            </a:pPr>
            <a:r>
              <a:rPr lang="it-IT" sz="2000">
                <a:latin typeface="Comic Sans MS" pitchFamily="66" charset="0"/>
              </a:rPr>
              <a:t>Kafshet</a:t>
            </a:r>
          </a:p>
          <a:p>
            <a:pPr eaLnBrk="1" hangingPunct="1">
              <a:defRPr/>
            </a:pPr>
            <a:r>
              <a:rPr lang="it-IT" sz="2000">
                <a:latin typeface="Comic Sans MS" pitchFamily="66" charset="0"/>
              </a:rPr>
              <a:t>Ndertimet</a:t>
            </a:r>
          </a:p>
          <a:p>
            <a:pPr eaLnBrk="1" hangingPunct="1">
              <a:defRPr/>
            </a:pPr>
            <a:r>
              <a:rPr lang="it-IT" sz="2000">
                <a:latin typeface="Comic Sans MS" pitchFamily="66" charset="0"/>
              </a:rPr>
              <a:t>Topi</a:t>
            </a:r>
          </a:p>
          <a:p>
            <a:pPr eaLnBrk="1" hangingPunct="1">
              <a:defRPr/>
            </a:pPr>
            <a:r>
              <a:rPr lang="it-IT" sz="2000" smtClean="0">
                <a:latin typeface="Comic Sans MS" pitchFamily="66" charset="0"/>
              </a:rPr>
              <a:t>Rreshqitesja</a:t>
            </a:r>
          </a:p>
          <a:p>
            <a:pPr eaLnBrk="1" hangingPunct="1">
              <a:defRPr/>
            </a:pPr>
            <a:r>
              <a:rPr lang="it-IT" sz="2000" smtClean="0">
                <a:latin typeface="Comic Sans MS" pitchFamily="66" charset="0"/>
              </a:rPr>
              <a:t>Shilaresi</a:t>
            </a:r>
            <a:endParaRPr lang="it-IT" sz="2000">
              <a:latin typeface="Comic Sans MS" pitchFamily="66" charset="0"/>
            </a:endParaRPr>
          </a:p>
          <a:p>
            <a:pPr eaLnBrk="1" hangingPunct="1">
              <a:defRPr/>
            </a:pPr>
            <a:r>
              <a:rPr lang="it-IT" sz="2000">
                <a:latin typeface="Comic Sans MS" pitchFamily="66" charset="0"/>
              </a:rPr>
              <a:t>Rrotullame</a:t>
            </a:r>
          </a:p>
          <a:p>
            <a:pPr eaLnBrk="1" hangingPunct="1">
              <a:defRPr/>
            </a:pPr>
            <a:r>
              <a:rPr lang="it-IT" sz="2000">
                <a:latin typeface="Comic Sans MS" pitchFamily="66" charset="0"/>
              </a:rPr>
              <a:t>Ben ndonje sport?</a:t>
            </a:r>
          </a:p>
          <a:p>
            <a:pPr eaLnBrk="1" hangingPunct="1">
              <a:defRPr/>
            </a:pPr>
            <a:r>
              <a:rPr lang="it-IT" sz="2000">
                <a:latin typeface="Comic Sans MS" pitchFamily="66" charset="0"/>
              </a:rPr>
              <a:t>Not</a:t>
            </a:r>
          </a:p>
          <a:p>
            <a:pPr eaLnBrk="1" hangingPunct="1">
              <a:defRPr/>
            </a:pPr>
            <a:r>
              <a:rPr lang="it-IT" sz="2000">
                <a:latin typeface="Comic Sans MS" pitchFamily="66" charset="0"/>
              </a:rPr>
              <a:t>Futboll</a:t>
            </a:r>
          </a:p>
          <a:p>
            <a:pPr eaLnBrk="1" hangingPunct="1">
              <a:defRPr/>
            </a:pPr>
            <a:r>
              <a:rPr lang="it-IT" sz="2000">
                <a:latin typeface="Comic Sans MS" pitchFamily="66" charset="0"/>
              </a:rPr>
              <a:t>Voleiboll</a:t>
            </a:r>
          </a:p>
          <a:p>
            <a:pPr eaLnBrk="1" hangingPunct="1">
              <a:defRPr/>
            </a:pPr>
            <a:r>
              <a:rPr lang="it-IT" sz="2000">
                <a:latin typeface="Comic Sans MS" pitchFamily="66" charset="0"/>
              </a:rPr>
              <a:t>Zbrisni shkallet 2 e nga 2</a:t>
            </a:r>
          </a:p>
          <a:p>
            <a:pPr eaLnBrk="1" hangingPunct="1">
              <a:defRPr/>
            </a:pPr>
            <a:r>
              <a:rPr lang="it-IT" sz="2000">
                <a:latin typeface="Comic Sans MS" pitchFamily="66" charset="0"/>
              </a:rPr>
              <a:t>Bej kujdes!</a:t>
            </a:r>
          </a:p>
          <a:p>
            <a:pPr eaLnBrk="1" hangingPunct="1">
              <a:defRPr/>
            </a:pPr>
            <a:r>
              <a:rPr lang="it-IT" sz="2000">
                <a:latin typeface="Comic Sans MS" pitchFamily="66" charset="0"/>
              </a:rPr>
              <a:t>Degjojm nje muzike</a:t>
            </a:r>
            <a:endParaRPr lang="it-IT" sz="20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asellaDiTesto 2"/>
          <p:cNvSpPr txBox="1">
            <a:spLocks noChangeArrowheads="1"/>
          </p:cNvSpPr>
          <p:nvPr/>
        </p:nvSpPr>
        <p:spPr bwMode="auto">
          <a:xfrm>
            <a:off x="179388" y="836613"/>
            <a:ext cx="792162" cy="5262562"/>
          </a:xfrm>
          <a:prstGeom prst="rect">
            <a:avLst/>
          </a:prstGeom>
          <a:solidFill>
            <a:schemeClr val="accent6">
              <a:lumMod val="40000"/>
              <a:lumOff val="60000"/>
            </a:schemeClr>
          </a:solidFill>
          <a:ln w="9525">
            <a:solidFill>
              <a:schemeClr val="accent6">
                <a:lumMod val="50000"/>
              </a:schemeClr>
            </a:solidFill>
            <a:miter lim="800000"/>
            <a:headEnd/>
            <a:tailEnd/>
          </a:ln>
        </p:spPr>
        <p:txBody>
          <a:bodyPr>
            <a:spAutoFit/>
          </a:bodyPr>
          <a:lstStyle/>
          <a:p>
            <a:pPr algn="ctr" eaLnBrk="1" hangingPunct="1">
              <a:defRPr/>
            </a:pPr>
            <a:r>
              <a:rPr lang="it-IT" sz="4800" b="1">
                <a:solidFill>
                  <a:srgbClr val="FF0000"/>
                </a:solidFill>
                <a:latin typeface="Comic Sans MS" pitchFamily="66" charset="0"/>
              </a:rPr>
              <a:t>M</a:t>
            </a:r>
          </a:p>
          <a:p>
            <a:pPr algn="ctr" eaLnBrk="1" hangingPunct="1">
              <a:defRPr/>
            </a:pPr>
            <a:r>
              <a:rPr lang="it-IT" sz="4800" b="1">
                <a:solidFill>
                  <a:srgbClr val="FF0000"/>
                </a:solidFill>
                <a:latin typeface="Comic Sans MS" pitchFamily="66" charset="0"/>
              </a:rPr>
              <a:t>E</a:t>
            </a:r>
          </a:p>
          <a:p>
            <a:pPr algn="ctr" eaLnBrk="1" hangingPunct="1">
              <a:defRPr/>
            </a:pPr>
            <a:r>
              <a:rPr lang="it-IT" sz="4800" b="1">
                <a:solidFill>
                  <a:srgbClr val="FF0000"/>
                </a:solidFill>
                <a:latin typeface="Comic Sans MS" pitchFamily="66" charset="0"/>
              </a:rPr>
              <a:t>R</a:t>
            </a:r>
          </a:p>
          <a:p>
            <a:pPr algn="ctr" eaLnBrk="1" hangingPunct="1">
              <a:defRPr/>
            </a:pPr>
            <a:r>
              <a:rPr lang="it-IT" sz="4800" b="1">
                <a:solidFill>
                  <a:srgbClr val="FF0000"/>
                </a:solidFill>
                <a:latin typeface="Comic Sans MS" pitchFamily="66" charset="0"/>
              </a:rPr>
              <a:t>E</a:t>
            </a:r>
          </a:p>
          <a:p>
            <a:pPr algn="ctr" eaLnBrk="1" hangingPunct="1">
              <a:defRPr/>
            </a:pPr>
            <a:r>
              <a:rPr lang="it-IT" sz="4800" b="1">
                <a:solidFill>
                  <a:srgbClr val="FF0000"/>
                </a:solidFill>
                <a:latin typeface="Comic Sans MS" pitchFamily="66" charset="0"/>
              </a:rPr>
              <a:t>N</a:t>
            </a:r>
          </a:p>
          <a:p>
            <a:pPr algn="ctr" eaLnBrk="1" hangingPunct="1">
              <a:defRPr/>
            </a:pPr>
            <a:r>
              <a:rPr lang="it-IT" sz="4800" b="1">
                <a:solidFill>
                  <a:srgbClr val="FF0000"/>
                </a:solidFill>
                <a:latin typeface="Comic Sans MS" pitchFamily="66" charset="0"/>
              </a:rPr>
              <a:t>D</a:t>
            </a:r>
          </a:p>
          <a:p>
            <a:pPr algn="ctr" eaLnBrk="1" hangingPunct="1">
              <a:defRPr/>
            </a:pPr>
            <a:r>
              <a:rPr lang="it-IT" sz="4800" b="1">
                <a:solidFill>
                  <a:srgbClr val="FF0000"/>
                </a:solidFill>
                <a:latin typeface="Comic Sans MS" pitchFamily="66" charset="0"/>
              </a:rPr>
              <a:t>A</a:t>
            </a:r>
          </a:p>
        </p:txBody>
      </p:sp>
      <p:sp>
        <p:nvSpPr>
          <p:cNvPr id="10243" name="CasellaDiTesto 4"/>
          <p:cNvSpPr txBox="1">
            <a:spLocks noChangeArrowheads="1"/>
          </p:cNvSpPr>
          <p:nvPr/>
        </p:nvSpPr>
        <p:spPr bwMode="auto">
          <a:xfrm>
            <a:off x="1187450" y="333375"/>
            <a:ext cx="2305050" cy="6184900"/>
          </a:xfrm>
          <a:prstGeom prst="rect">
            <a:avLst/>
          </a:prstGeom>
          <a:solidFill>
            <a:schemeClr val="accent6">
              <a:lumMod val="20000"/>
              <a:lumOff val="80000"/>
            </a:schemeClr>
          </a:solidFill>
          <a:ln w="9525">
            <a:solidFill>
              <a:schemeClr val="accent6">
                <a:lumMod val="50000"/>
              </a:schemeClr>
            </a:solidFill>
            <a:miter lim="800000"/>
            <a:headEnd/>
            <a:tailEnd/>
          </a:ln>
        </p:spPr>
        <p:txBody>
          <a:bodyPr>
            <a:spAutoFit/>
          </a:bodyPr>
          <a:lstStyle/>
          <a:p>
            <a:pPr algn="just" eaLnBrk="1" hangingPunct="1">
              <a:defRPr/>
            </a:pPr>
            <a:r>
              <a:rPr lang="it-IT">
                <a:latin typeface="Comic Sans MS" pitchFamily="66" charset="0"/>
              </a:rPr>
              <a:t>ITALIANO</a:t>
            </a:r>
          </a:p>
          <a:p>
            <a:pPr algn="just" eaLnBrk="1" hangingPunct="1">
              <a:defRPr/>
            </a:pPr>
            <a:endParaRPr lang="it-IT">
              <a:latin typeface="Comic Sans MS" pitchFamily="66" charset="0"/>
            </a:endParaRPr>
          </a:p>
          <a:p>
            <a:pPr eaLnBrk="1" hangingPunct="1">
              <a:defRPr/>
            </a:pPr>
            <a:r>
              <a:rPr lang="it-IT">
                <a:latin typeface="Comic Sans MS" pitchFamily="66" charset="0"/>
              </a:rPr>
              <a:t>Acqua</a:t>
            </a:r>
          </a:p>
          <a:p>
            <a:pPr eaLnBrk="1" hangingPunct="1">
              <a:defRPr/>
            </a:pPr>
            <a:r>
              <a:rPr lang="it-IT">
                <a:latin typeface="Comic Sans MS" pitchFamily="66" charset="0"/>
              </a:rPr>
              <a:t>Succo di frutta</a:t>
            </a:r>
          </a:p>
          <a:p>
            <a:pPr eaLnBrk="1" hangingPunct="1">
              <a:defRPr/>
            </a:pPr>
            <a:r>
              <a:rPr lang="it-IT">
                <a:latin typeface="Comic Sans MS" pitchFamily="66" charset="0"/>
              </a:rPr>
              <a:t>Tè</a:t>
            </a:r>
          </a:p>
          <a:p>
            <a:pPr eaLnBrk="1" hangingPunct="1">
              <a:defRPr/>
            </a:pPr>
            <a:r>
              <a:rPr lang="it-IT">
                <a:latin typeface="Comic Sans MS" pitchFamily="66" charset="0"/>
              </a:rPr>
              <a:t>Bicchiere</a:t>
            </a:r>
          </a:p>
          <a:p>
            <a:pPr eaLnBrk="1" hangingPunct="1">
              <a:defRPr/>
            </a:pPr>
            <a:r>
              <a:rPr lang="it-IT">
                <a:latin typeface="Comic Sans MS" pitchFamily="66" charset="0"/>
              </a:rPr>
              <a:t>Panino</a:t>
            </a:r>
          </a:p>
          <a:p>
            <a:pPr eaLnBrk="1" hangingPunct="1">
              <a:defRPr/>
            </a:pPr>
            <a:r>
              <a:rPr lang="it-IT">
                <a:latin typeface="Comic Sans MS" pitchFamily="66" charset="0"/>
              </a:rPr>
              <a:t>Pasta</a:t>
            </a:r>
          </a:p>
          <a:p>
            <a:pPr eaLnBrk="1" hangingPunct="1">
              <a:defRPr/>
            </a:pPr>
            <a:r>
              <a:rPr lang="it-IT">
                <a:latin typeface="Comic Sans MS" pitchFamily="66" charset="0"/>
              </a:rPr>
              <a:t>Carne</a:t>
            </a:r>
          </a:p>
          <a:p>
            <a:pPr eaLnBrk="1" hangingPunct="1">
              <a:defRPr/>
            </a:pPr>
            <a:r>
              <a:rPr lang="it-IT">
                <a:latin typeface="Comic Sans MS" pitchFamily="66" charset="0"/>
              </a:rPr>
              <a:t>Pesce</a:t>
            </a:r>
          </a:p>
          <a:p>
            <a:pPr eaLnBrk="1" hangingPunct="1">
              <a:defRPr/>
            </a:pPr>
            <a:r>
              <a:rPr lang="it-IT">
                <a:latin typeface="Comic Sans MS" pitchFamily="66" charset="0"/>
              </a:rPr>
              <a:t>Verdura</a:t>
            </a:r>
          </a:p>
          <a:p>
            <a:pPr eaLnBrk="1" hangingPunct="1">
              <a:defRPr/>
            </a:pPr>
            <a:r>
              <a:rPr lang="it-IT">
                <a:latin typeface="Comic Sans MS" pitchFamily="66" charset="0"/>
              </a:rPr>
              <a:t>Frutta</a:t>
            </a:r>
          </a:p>
          <a:p>
            <a:pPr eaLnBrk="1" hangingPunct="1">
              <a:defRPr/>
            </a:pPr>
            <a:r>
              <a:rPr lang="it-IT">
                <a:latin typeface="Comic Sans MS" pitchFamily="66" charset="0"/>
              </a:rPr>
              <a:t>Mela</a:t>
            </a:r>
          </a:p>
          <a:p>
            <a:pPr eaLnBrk="1" hangingPunct="1">
              <a:defRPr/>
            </a:pPr>
            <a:r>
              <a:rPr lang="it-IT">
                <a:latin typeface="Comic Sans MS" pitchFamily="66" charset="0"/>
              </a:rPr>
              <a:t>Pera</a:t>
            </a:r>
          </a:p>
          <a:p>
            <a:pPr eaLnBrk="1" hangingPunct="1">
              <a:defRPr/>
            </a:pPr>
            <a:r>
              <a:rPr lang="it-IT">
                <a:latin typeface="Comic Sans MS" pitchFamily="66" charset="0"/>
              </a:rPr>
              <a:t>Piatto</a:t>
            </a:r>
          </a:p>
          <a:p>
            <a:pPr eaLnBrk="1" hangingPunct="1">
              <a:defRPr/>
            </a:pPr>
            <a:r>
              <a:rPr lang="it-IT">
                <a:latin typeface="Comic Sans MS" pitchFamily="66" charset="0"/>
              </a:rPr>
              <a:t>Forchetta</a:t>
            </a:r>
          </a:p>
          <a:p>
            <a:pPr eaLnBrk="1" hangingPunct="1">
              <a:defRPr/>
            </a:pPr>
            <a:r>
              <a:rPr lang="it-IT">
                <a:latin typeface="Comic Sans MS" pitchFamily="66" charset="0"/>
              </a:rPr>
              <a:t>Coltello</a:t>
            </a:r>
          </a:p>
          <a:p>
            <a:pPr eaLnBrk="1" hangingPunct="1">
              <a:defRPr/>
            </a:pPr>
            <a:r>
              <a:rPr lang="it-IT">
                <a:latin typeface="Comic Sans MS" pitchFamily="66" charset="0"/>
              </a:rPr>
              <a:t>Cucchiaio</a:t>
            </a:r>
          </a:p>
          <a:p>
            <a:pPr eaLnBrk="1" hangingPunct="1">
              <a:defRPr/>
            </a:pPr>
            <a:r>
              <a:rPr lang="it-IT">
                <a:latin typeface="Comic Sans MS" pitchFamily="66" charset="0"/>
              </a:rPr>
              <a:t>Buon appetito!</a:t>
            </a:r>
          </a:p>
          <a:p>
            <a:pPr eaLnBrk="1" hangingPunct="1">
              <a:defRPr/>
            </a:pPr>
            <a:r>
              <a:rPr lang="it-IT">
                <a:latin typeface="Comic Sans MS" pitchFamily="66" charset="0"/>
              </a:rPr>
              <a:t>Assaggia</a:t>
            </a:r>
          </a:p>
          <a:p>
            <a:pPr eaLnBrk="1" hangingPunct="1">
              <a:defRPr/>
            </a:pPr>
            <a:r>
              <a:rPr lang="it-IT">
                <a:latin typeface="Comic Sans MS" pitchFamily="66" charset="0"/>
              </a:rPr>
              <a:t>Vuoi ancora?</a:t>
            </a:r>
          </a:p>
          <a:p>
            <a:pPr eaLnBrk="1" hangingPunct="1">
              <a:defRPr/>
            </a:pPr>
            <a:r>
              <a:rPr lang="it-IT">
                <a:latin typeface="Comic Sans MS" pitchFamily="66" charset="0"/>
              </a:rPr>
              <a:t>Vuoi un po’ di pane?</a:t>
            </a:r>
            <a:endParaRPr lang="it-IT"/>
          </a:p>
        </p:txBody>
      </p:sp>
      <p:sp>
        <p:nvSpPr>
          <p:cNvPr id="10244" name="CasellaDiTesto 6"/>
          <p:cNvSpPr txBox="1">
            <a:spLocks noChangeArrowheads="1"/>
          </p:cNvSpPr>
          <p:nvPr/>
        </p:nvSpPr>
        <p:spPr bwMode="auto">
          <a:xfrm>
            <a:off x="3635375" y="333375"/>
            <a:ext cx="2592388" cy="6184900"/>
          </a:xfrm>
          <a:prstGeom prst="rect">
            <a:avLst/>
          </a:prstGeom>
          <a:solidFill>
            <a:schemeClr val="accent6">
              <a:lumMod val="20000"/>
              <a:lumOff val="80000"/>
            </a:schemeClr>
          </a:solidFill>
          <a:ln w="9525">
            <a:solidFill>
              <a:schemeClr val="accent6">
                <a:lumMod val="50000"/>
              </a:schemeClr>
            </a:solidFill>
            <a:miter lim="800000"/>
            <a:headEnd/>
            <a:tailEnd/>
          </a:ln>
        </p:spPr>
        <p:txBody>
          <a:bodyPr>
            <a:spAutoFit/>
          </a:bodyPr>
          <a:lstStyle/>
          <a:p>
            <a:pPr eaLnBrk="1" hangingPunct="1">
              <a:defRPr/>
            </a:pPr>
            <a:r>
              <a:rPr lang="it-IT" dirty="0">
                <a:latin typeface="Comic Sans MS" pitchFamily="66" charset="0"/>
              </a:rPr>
              <a:t>MOLDAVO/RUMENO</a:t>
            </a:r>
          </a:p>
          <a:p>
            <a:pPr eaLnBrk="1" hangingPunct="1">
              <a:defRPr/>
            </a:pPr>
            <a:endParaRPr lang="it-IT" dirty="0">
              <a:latin typeface="Comic Sans MS" pitchFamily="66" charset="0"/>
            </a:endParaRPr>
          </a:p>
          <a:p>
            <a:pPr eaLnBrk="1" hangingPunct="1">
              <a:defRPr/>
            </a:pPr>
            <a:r>
              <a:rPr lang="it-IT" dirty="0" err="1">
                <a:latin typeface="Comic Sans MS" pitchFamily="66" charset="0"/>
              </a:rPr>
              <a:t>Apă</a:t>
            </a:r>
            <a:endParaRPr lang="it-IT" dirty="0">
              <a:latin typeface="Comic Sans MS" pitchFamily="66" charset="0"/>
            </a:endParaRPr>
          </a:p>
          <a:p>
            <a:pPr eaLnBrk="1" hangingPunct="1">
              <a:defRPr/>
            </a:pPr>
            <a:r>
              <a:rPr lang="it-IT" dirty="0" err="1">
                <a:latin typeface="Comic Sans MS" pitchFamily="66" charset="0"/>
              </a:rPr>
              <a:t>Suc</a:t>
            </a:r>
            <a:r>
              <a:rPr lang="it-IT" dirty="0">
                <a:latin typeface="Comic Sans MS" pitchFamily="66" charset="0"/>
              </a:rPr>
              <a:t> de </a:t>
            </a:r>
            <a:r>
              <a:rPr lang="it-IT" dirty="0" err="1">
                <a:latin typeface="Comic Sans MS" pitchFamily="66" charset="0"/>
              </a:rPr>
              <a:t>fructe</a:t>
            </a:r>
            <a:endParaRPr lang="it-IT" dirty="0">
              <a:latin typeface="Comic Sans MS" pitchFamily="66" charset="0"/>
            </a:endParaRPr>
          </a:p>
          <a:p>
            <a:pPr eaLnBrk="1" hangingPunct="1">
              <a:defRPr/>
            </a:pPr>
            <a:r>
              <a:rPr lang="it-IT" dirty="0" err="1">
                <a:latin typeface="Comic Sans MS" pitchFamily="66" charset="0"/>
              </a:rPr>
              <a:t>Ceai</a:t>
            </a:r>
            <a:endParaRPr lang="it-IT" dirty="0">
              <a:latin typeface="Comic Sans MS" pitchFamily="66" charset="0"/>
            </a:endParaRPr>
          </a:p>
          <a:p>
            <a:pPr eaLnBrk="1" hangingPunct="1">
              <a:defRPr/>
            </a:pPr>
            <a:r>
              <a:rPr lang="it-IT" dirty="0" err="1">
                <a:latin typeface="Comic Sans MS" pitchFamily="66" charset="0"/>
              </a:rPr>
              <a:t>Pahar</a:t>
            </a:r>
            <a:endParaRPr lang="it-IT" dirty="0">
              <a:latin typeface="Comic Sans MS" pitchFamily="66" charset="0"/>
            </a:endParaRPr>
          </a:p>
          <a:p>
            <a:pPr eaLnBrk="1" hangingPunct="1">
              <a:defRPr/>
            </a:pPr>
            <a:r>
              <a:rPr lang="it-IT" dirty="0">
                <a:latin typeface="Comic Sans MS" pitchFamily="66" charset="0"/>
              </a:rPr>
              <a:t>Sandwich</a:t>
            </a:r>
          </a:p>
          <a:p>
            <a:pPr eaLnBrk="1" hangingPunct="1">
              <a:defRPr/>
            </a:pPr>
            <a:r>
              <a:rPr lang="it-IT" dirty="0">
                <a:latin typeface="Comic Sans MS" pitchFamily="66" charset="0"/>
              </a:rPr>
              <a:t>Paste</a:t>
            </a:r>
          </a:p>
          <a:p>
            <a:pPr eaLnBrk="1" hangingPunct="1">
              <a:defRPr/>
            </a:pPr>
            <a:r>
              <a:rPr lang="it-IT" dirty="0">
                <a:latin typeface="Comic Sans MS" pitchFamily="66" charset="0"/>
              </a:rPr>
              <a:t>Carne</a:t>
            </a:r>
          </a:p>
          <a:p>
            <a:pPr eaLnBrk="1" hangingPunct="1">
              <a:defRPr/>
            </a:pPr>
            <a:r>
              <a:rPr lang="it-IT" dirty="0" err="1">
                <a:latin typeface="Comic Sans MS" pitchFamily="66" charset="0"/>
              </a:rPr>
              <a:t>Peşte</a:t>
            </a:r>
            <a:endParaRPr lang="it-IT" dirty="0">
              <a:latin typeface="Comic Sans MS" pitchFamily="66" charset="0"/>
            </a:endParaRPr>
          </a:p>
          <a:p>
            <a:pPr eaLnBrk="1" hangingPunct="1">
              <a:defRPr/>
            </a:pPr>
            <a:r>
              <a:rPr lang="it-IT" dirty="0">
                <a:latin typeface="Comic Sans MS" pitchFamily="66" charset="0"/>
              </a:rPr>
              <a:t>Legume</a:t>
            </a:r>
          </a:p>
          <a:p>
            <a:pPr eaLnBrk="1" hangingPunct="1">
              <a:defRPr/>
            </a:pPr>
            <a:r>
              <a:rPr lang="it-IT" dirty="0" err="1">
                <a:latin typeface="Comic Sans MS" pitchFamily="66" charset="0"/>
              </a:rPr>
              <a:t>Fructă</a:t>
            </a:r>
            <a:endParaRPr lang="it-IT" dirty="0">
              <a:latin typeface="Comic Sans MS" pitchFamily="66" charset="0"/>
            </a:endParaRPr>
          </a:p>
          <a:p>
            <a:pPr eaLnBrk="1" hangingPunct="1">
              <a:defRPr/>
            </a:pPr>
            <a:r>
              <a:rPr lang="it-IT" dirty="0" err="1">
                <a:latin typeface="Comic Sans MS" pitchFamily="66" charset="0"/>
              </a:rPr>
              <a:t>Măr</a:t>
            </a:r>
            <a:endParaRPr lang="it-IT" dirty="0">
              <a:latin typeface="Comic Sans MS" pitchFamily="66" charset="0"/>
            </a:endParaRPr>
          </a:p>
          <a:p>
            <a:pPr eaLnBrk="1" hangingPunct="1">
              <a:defRPr/>
            </a:pPr>
            <a:r>
              <a:rPr lang="it-IT" dirty="0" err="1">
                <a:latin typeface="Comic Sans MS" pitchFamily="66" charset="0"/>
              </a:rPr>
              <a:t>Pară</a:t>
            </a:r>
            <a:endParaRPr lang="it-IT" dirty="0">
              <a:latin typeface="Comic Sans MS" pitchFamily="66" charset="0"/>
            </a:endParaRPr>
          </a:p>
          <a:p>
            <a:pPr eaLnBrk="1" hangingPunct="1">
              <a:defRPr/>
            </a:pPr>
            <a:r>
              <a:rPr lang="it-IT" dirty="0" err="1">
                <a:latin typeface="Comic Sans MS" pitchFamily="66" charset="0"/>
              </a:rPr>
              <a:t>Farfurie</a:t>
            </a:r>
            <a:endParaRPr lang="it-IT" dirty="0">
              <a:latin typeface="Comic Sans MS" pitchFamily="66" charset="0"/>
            </a:endParaRPr>
          </a:p>
          <a:p>
            <a:pPr eaLnBrk="1" hangingPunct="1">
              <a:defRPr/>
            </a:pPr>
            <a:r>
              <a:rPr lang="it-IT" dirty="0" err="1">
                <a:latin typeface="Comic Sans MS" pitchFamily="66" charset="0"/>
              </a:rPr>
              <a:t>Furculiƫă</a:t>
            </a:r>
            <a:endParaRPr lang="it-IT" dirty="0">
              <a:latin typeface="Comic Sans MS" pitchFamily="66" charset="0"/>
            </a:endParaRPr>
          </a:p>
          <a:p>
            <a:pPr eaLnBrk="1" hangingPunct="1">
              <a:defRPr/>
            </a:pPr>
            <a:r>
              <a:rPr lang="it-IT" dirty="0">
                <a:latin typeface="Comic Sans MS" pitchFamily="66" charset="0"/>
              </a:rPr>
              <a:t>Cuƫit</a:t>
            </a:r>
          </a:p>
          <a:p>
            <a:pPr eaLnBrk="1" hangingPunct="1">
              <a:defRPr/>
            </a:pPr>
            <a:r>
              <a:rPr lang="it-IT" dirty="0">
                <a:latin typeface="Comic Sans MS" pitchFamily="66" charset="0"/>
              </a:rPr>
              <a:t>Linguriƫă</a:t>
            </a:r>
          </a:p>
          <a:p>
            <a:pPr eaLnBrk="1" hangingPunct="1">
              <a:defRPr/>
            </a:pPr>
            <a:r>
              <a:rPr lang="it-IT" dirty="0" err="1">
                <a:latin typeface="Comic Sans MS" pitchFamily="66" charset="0"/>
              </a:rPr>
              <a:t>Poftă</a:t>
            </a:r>
            <a:r>
              <a:rPr lang="it-IT" dirty="0">
                <a:latin typeface="Comic Sans MS" pitchFamily="66" charset="0"/>
              </a:rPr>
              <a:t> </a:t>
            </a:r>
            <a:r>
              <a:rPr lang="it-IT" dirty="0" err="1">
                <a:latin typeface="Comic Sans MS" pitchFamily="66" charset="0"/>
              </a:rPr>
              <a:t>bună</a:t>
            </a:r>
            <a:r>
              <a:rPr lang="it-IT" dirty="0">
                <a:latin typeface="Comic Sans MS" pitchFamily="66" charset="0"/>
              </a:rPr>
              <a:t>!</a:t>
            </a:r>
          </a:p>
          <a:p>
            <a:pPr eaLnBrk="1" hangingPunct="1">
              <a:defRPr/>
            </a:pPr>
            <a:r>
              <a:rPr lang="it-IT" dirty="0" err="1">
                <a:latin typeface="Comic Sans MS" pitchFamily="66" charset="0"/>
              </a:rPr>
              <a:t>Gustă</a:t>
            </a:r>
            <a:endParaRPr lang="it-IT" dirty="0">
              <a:latin typeface="Comic Sans MS" pitchFamily="66" charset="0"/>
            </a:endParaRPr>
          </a:p>
          <a:p>
            <a:pPr eaLnBrk="1" hangingPunct="1">
              <a:defRPr/>
            </a:pPr>
            <a:r>
              <a:rPr lang="it-IT" dirty="0">
                <a:latin typeface="Comic Sans MS" pitchFamily="66" charset="0"/>
              </a:rPr>
              <a:t>Mai </a:t>
            </a:r>
            <a:r>
              <a:rPr lang="it-IT" dirty="0" err="1">
                <a:latin typeface="Comic Sans MS" pitchFamily="66" charset="0"/>
              </a:rPr>
              <a:t>vrei</a:t>
            </a:r>
            <a:r>
              <a:rPr lang="it-IT" dirty="0">
                <a:latin typeface="Comic Sans MS" pitchFamily="66" charset="0"/>
              </a:rPr>
              <a:t>?</a:t>
            </a:r>
          </a:p>
          <a:p>
            <a:pPr eaLnBrk="1" hangingPunct="1">
              <a:defRPr/>
            </a:pPr>
            <a:r>
              <a:rPr lang="it-IT" dirty="0" err="1">
                <a:latin typeface="Comic Sans MS" pitchFamily="66" charset="0"/>
              </a:rPr>
              <a:t>Vrei</a:t>
            </a:r>
            <a:r>
              <a:rPr lang="it-IT" dirty="0">
                <a:latin typeface="Comic Sans MS" pitchFamily="66" charset="0"/>
              </a:rPr>
              <a:t> </a:t>
            </a:r>
            <a:r>
              <a:rPr lang="it-IT" dirty="0" err="1">
                <a:latin typeface="Comic Sans MS" pitchFamily="66" charset="0"/>
              </a:rPr>
              <a:t>nişte</a:t>
            </a:r>
            <a:r>
              <a:rPr lang="it-IT" dirty="0">
                <a:latin typeface="Comic Sans MS" pitchFamily="66" charset="0"/>
              </a:rPr>
              <a:t> </a:t>
            </a:r>
            <a:r>
              <a:rPr lang="it-IT" dirty="0" err="1">
                <a:latin typeface="Comic Sans MS" pitchFamily="66" charset="0"/>
              </a:rPr>
              <a:t>pâine</a:t>
            </a:r>
            <a:r>
              <a:rPr lang="it-IT" dirty="0">
                <a:latin typeface="Comic Sans MS" pitchFamily="66" charset="0"/>
              </a:rPr>
              <a:t>?</a:t>
            </a:r>
            <a:endParaRPr lang="it-IT" dirty="0"/>
          </a:p>
        </p:txBody>
      </p:sp>
      <p:sp>
        <p:nvSpPr>
          <p:cNvPr id="10245" name="CasellaDiTesto 8"/>
          <p:cNvSpPr txBox="1">
            <a:spLocks noChangeArrowheads="1"/>
          </p:cNvSpPr>
          <p:nvPr/>
        </p:nvSpPr>
        <p:spPr bwMode="auto">
          <a:xfrm>
            <a:off x="6372225" y="333375"/>
            <a:ext cx="2592388" cy="6184900"/>
          </a:xfrm>
          <a:prstGeom prst="rect">
            <a:avLst/>
          </a:prstGeom>
          <a:solidFill>
            <a:schemeClr val="accent6">
              <a:lumMod val="20000"/>
              <a:lumOff val="80000"/>
            </a:schemeClr>
          </a:solidFill>
          <a:ln w="9525">
            <a:solidFill>
              <a:schemeClr val="accent6">
                <a:lumMod val="50000"/>
              </a:schemeClr>
            </a:solidFill>
            <a:miter lim="800000"/>
            <a:headEnd/>
            <a:tailEnd/>
          </a:ln>
        </p:spPr>
        <p:txBody>
          <a:bodyPr>
            <a:spAutoFit/>
          </a:bodyPr>
          <a:lstStyle/>
          <a:p>
            <a:pPr eaLnBrk="1" hangingPunct="1">
              <a:defRPr/>
            </a:pPr>
            <a:r>
              <a:rPr lang="it-IT">
                <a:latin typeface="Comic Sans MS" pitchFamily="66" charset="0"/>
              </a:rPr>
              <a:t>ALBANESE</a:t>
            </a:r>
          </a:p>
          <a:p>
            <a:pPr eaLnBrk="1" hangingPunct="1">
              <a:defRPr/>
            </a:pPr>
            <a:endParaRPr lang="it-IT">
              <a:latin typeface="Comic Sans MS" pitchFamily="66" charset="0"/>
            </a:endParaRPr>
          </a:p>
          <a:p>
            <a:pPr eaLnBrk="1" hangingPunct="1">
              <a:defRPr/>
            </a:pPr>
            <a:r>
              <a:rPr lang="it-IT">
                <a:latin typeface="Comic Sans MS" pitchFamily="66" charset="0"/>
              </a:rPr>
              <a:t>Ujë</a:t>
            </a:r>
          </a:p>
          <a:p>
            <a:pPr eaLnBrk="1" hangingPunct="1">
              <a:defRPr/>
            </a:pPr>
            <a:r>
              <a:rPr lang="it-IT">
                <a:latin typeface="Comic Sans MS" pitchFamily="66" charset="0"/>
              </a:rPr>
              <a:t>Ke per te pire</a:t>
            </a:r>
          </a:p>
          <a:p>
            <a:pPr eaLnBrk="1" hangingPunct="1">
              <a:defRPr/>
            </a:pPr>
            <a:r>
              <a:rPr lang="it-IT">
                <a:latin typeface="Comic Sans MS" pitchFamily="66" charset="0"/>
              </a:rPr>
              <a:t>Çaj i ngrohte-i ftohte</a:t>
            </a:r>
          </a:p>
          <a:p>
            <a:pPr eaLnBrk="1" hangingPunct="1">
              <a:defRPr/>
            </a:pPr>
            <a:r>
              <a:rPr lang="it-IT">
                <a:latin typeface="Comic Sans MS" pitchFamily="66" charset="0"/>
              </a:rPr>
              <a:t>Gote</a:t>
            </a:r>
          </a:p>
          <a:p>
            <a:pPr eaLnBrk="1" hangingPunct="1">
              <a:defRPr/>
            </a:pPr>
            <a:r>
              <a:rPr lang="it-IT">
                <a:latin typeface="Comic Sans MS" pitchFamily="66" charset="0"/>
              </a:rPr>
              <a:t>Panine</a:t>
            </a:r>
          </a:p>
          <a:p>
            <a:pPr eaLnBrk="1" hangingPunct="1">
              <a:defRPr/>
            </a:pPr>
            <a:r>
              <a:rPr lang="it-IT">
                <a:latin typeface="Comic Sans MS" pitchFamily="66" charset="0"/>
              </a:rPr>
              <a:t>Makarona</a:t>
            </a:r>
          </a:p>
          <a:p>
            <a:pPr eaLnBrk="1" hangingPunct="1">
              <a:defRPr/>
            </a:pPr>
            <a:r>
              <a:rPr lang="it-IT">
                <a:latin typeface="Comic Sans MS" pitchFamily="66" charset="0"/>
              </a:rPr>
              <a:t>Mish</a:t>
            </a:r>
          </a:p>
          <a:p>
            <a:pPr eaLnBrk="1" hangingPunct="1">
              <a:defRPr/>
            </a:pPr>
            <a:r>
              <a:rPr lang="it-IT">
                <a:latin typeface="Comic Sans MS" pitchFamily="66" charset="0"/>
              </a:rPr>
              <a:t>Peshk</a:t>
            </a:r>
          </a:p>
          <a:p>
            <a:pPr eaLnBrk="1" hangingPunct="1">
              <a:defRPr/>
            </a:pPr>
            <a:r>
              <a:rPr lang="it-IT">
                <a:latin typeface="Comic Sans MS" pitchFamily="66" charset="0"/>
              </a:rPr>
              <a:t>Zarzavate</a:t>
            </a:r>
          </a:p>
          <a:p>
            <a:pPr eaLnBrk="1" hangingPunct="1">
              <a:defRPr/>
            </a:pPr>
            <a:r>
              <a:rPr lang="it-IT">
                <a:latin typeface="Comic Sans MS" pitchFamily="66" charset="0"/>
              </a:rPr>
              <a:t>Fruta</a:t>
            </a:r>
          </a:p>
          <a:p>
            <a:pPr eaLnBrk="1" hangingPunct="1">
              <a:defRPr/>
            </a:pPr>
            <a:r>
              <a:rPr lang="it-IT">
                <a:latin typeface="Comic Sans MS" pitchFamily="66" charset="0"/>
              </a:rPr>
              <a:t>Molle</a:t>
            </a:r>
          </a:p>
          <a:p>
            <a:pPr eaLnBrk="1" hangingPunct="1">
              <a:defRPr/>
            </a:pPr>
            <a:r>
              <a:rPr lang="it-IT">
                <a:latin typeface="Comic Sans MS" pitchFamily="66" charset="0"/>
              </a:rPr>
              <a:t>Dardhe</a:t>
            </a:r>
          </a:p>
          <a:p>
            <a:pPr eaLnBrk="1" hangingPunct="1">
              <a:defRPr/>
            </a:pPr>
            <a:r>
              <a:rPr lang="it-IT">
                <a:latin typeface="Comic Sans MS" pitchFamily="66" charset="0"/>
              </a:rPr>
              <a:t>Piata</a:t>
            </a:r>
          </a:p>
          <a:p>
            <a:pPr eaLnBrk="1" hangingPunct="1">
              <a:defRPr/>
            </a:pPr>
            <a:r>
              <a:rPr lang="it-IT">
                <a:latin typeface="Comic Sans MS" pitchFamily="66" charset="0"/>
              </a:rPr>
              <a:t>Piruni</a:t>
            </a:r>
          </a:p>
          <a:p>
            <a:pPr eaLnBrk="1" hangingPunct="1">
              <a:defRPr/>
            </a:pPr>
            <a:r>
              <a:rPr lang="it-IT">
                <a:latin typeface="Comic Sans MS" pitchFamily="66" charset="0"/>
              </a:rPr>
              <a:t>Thike</a:t>
            </a:r>
          </a:p>
          <a:p>
            <a:pPr eaLnBrk="1" hangingPunct="1">
              <a:defRPr/>
            </a:pPr>
            <a:r>
              <a:rPr lang="it-IT">
                <a:latin typeface="Comic Sans MS" pitchFamily="66" charset="0"/>
              </a:rPr>
              <a:t>Luge</a:t>
            </a:r>
          </a:p>
          <a:p>
            <a:pPr eaLnBrk="1" hangingPunct="1">
              <a:defRPr/>
            </a:pPr>
            <a:r>
              <a:rPr lang="it-IT">
                <a:latin typeface="Comic Sans MS" pitchFamily="66" charset="0"/>
              </a:rPr>
              <a:t>Te befte mire!</a:t>
            </a:r>
          </a:p>
          <a:p>
            <a:pPr eaLnBrk="1" hangingPunct="1">
              <a:defRPr/>
            </a:pPr>
            <a:r>
              <a:rPr lang="it-IT">
                <a:latin typeface="Comic Sans MS" pitchFamily="66" charset="0"/>
              </a:rPr>
              <a:t>Provoje</a:t>
            </a:r>
          </a:p>
          <a:p>
            <a:pPr eaLnBrk="1" hangingPunct="1">
              <a:defRPr/>
            </a:pPr>
            <a:r>
              <a:rPr lang="it-IT">
                <a:latin typeface="Comic Sans MS" pitchFamily="66" charset="0"/>
              </a:rPr>
              <a:t>Deshiron akoma?</a:t>
            </a:r>
          </a:p>
          <a:p>
            <a:pPr eaLnBrk="1" hangingPunct="1">
              <a:defRPr/>
            </a:pPr>
            <a:r>
              <a:rPr lang="it-IT">
                <a:latin typeface="Comic Sans MS" pitchFamily="66" charset="0"/>
              </a:rPr>
              <a:t>Deshiron pak buke?</a:t>
            </a:r>
            <a:endParaRPr lang="it-IT"/>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asellaDiTesto 2"/>
          <p:cNvSpPr txBox="1">
            <a:spLocks noChangeArrowheads="1"/>
          </p:cNvSpPr>
          <p:nvPr/>
        </p:nvSpPr>
        <p:spPr bwMode="auto">
          <a:xfrm>
            <a:off x="0" y="0"/>
            <a:ext cx="9144000" cy="708025"/>
          </a:xfrm>
          <a:prstGeom prst="rect">
            <a:avLst/>
          </a:prstGeom>
          <a:solidFill>
            <a:schemeClr val="accent6">
              <a:lumMod val="40000"/>
              <a:lumOff val="60000"/>
            </a:schemeClr>
          </a:solidFill>
          <a:ln w="9525">
            <a:solidFill>
              <a:schemeClr val="accent6">
                <a:lumMod val="50000"/>
              </a:schemeClr>
            </a:solidFill>
            <a:miter lim="800000"/>
            <a:headEnd/>
            <a:tailEnd/>
          </a:ln>
        </p:spPr>
        <p:txBody>
          <a:bodyPr>
            <a:spAutoFit/>
          </a:bodyPr>
          <a:lstStyle/>
          <a:p>
            <a:pPr algn="ctr" eaLnBrk="1" hangingPunct="1">
              <a:defRPr/>
            </a:pPr>
            <a:r>
              <a:rPr lang="it-IT" sz="4000" b="1">
                <a:solidFill>
                  <a:srgbClr val="FF0000"/>
                </a:solidFill>
                <a:latin typeface="Comic Sans MS" pitchFamily="66" charset="0"/>
              </a:rPr>
              <a:t>AVVISI</a:t>
            </a:r>
          </a:p>
        </p:txBody>
      </p:sp>
      <p:sp>
        <p:nvSpPr>
          <p:cNvPr id="12291" name="CasellaDiTesto 4"/>
          <p:cNvSpPr txBox="1">
            <a:spLocks noChangeArrowheads="1"/>
          </p:cNvSpPr>
          <p:nvPr/>
        </p:nvSpPr>
        <p:spPr bwMode="auto">
          <a:xfrm>
            <a:off x="0" y="855663"/>
            <a:ext cx="2987675" cy="6002337"/>
          </a:xfrm>
          <a:prstGeom prst="rect">
            <a:avLst/>
          </a:prstGeom>
          <a:solidFill>
            <a:schemeClr val="accent6">
              <a:lumMod val="20000"/>
              <a:lumOff val="80000"/>
            </a:schemeClr>
          </a:solidFill>
          <a:ln w="9525">
            <a:solidFill>
              <a:schemeClr val="accent6">
                <a:lumMod val="50000"/>
              </a:schemeClr>
            </a:solidFill>
            <a:miter lim="800000"/>
            <a:headEnd/>
            <a:tailEnd/>
          </a:ln>
        </p:spPr>
        <p:txBody>
          <a:bodyPr>
            <a:spAutoFit/>
          </a:bodyPr>
          <a:lstStyle/>
          <a:p>
            <a:pPr eaLnBrk="1" hangingPunct="1">
              <a:defRPr/>
            </a:pPr>
            <a:r>
              <a:rPr lang="it-IT" dirty="0">
                <a:latin typeface="Comic Sans MS" pitchFamily="66" charset="0"/>
              </a:rPr>
              <a:t>ITALIANO</a:t>
            </a:r>
          </a:p>
          <a:p>
            <a:pPr eaLnBrk="1" hangingPunct="1">
              <a:defRPr/>
            </a:pPr>
            <a:endParaRPr lang="it-IT" sz="1600" dirty="0">
              <a:latin typeface="Comic Sans MS" pitchFamily="66" charset="0"/>
            </a:endParaRPr>
          </a:p>
          <a:p>
            <a:pPr eaLnBrk="1" hangingPunct="1">
              <a:buFont typeface="Arial" pitchFamily="34" charset="0"/>
              <a:buChar char="•"/>
              <a:defRPr/>
            </a:pPr>
            <a:r>
              <a:rPr lang="it-IT" sz="1600" dirty="0">
                <a:latin typeface="Comic Sans MS" pitchFamily="66" charset="0"/>
              </a:rPr>
              <a:t>Di’ ai tuoi genitori di firmare l’avviso</a:t>
            </a:r>
          </a:p>
          <a:p>
            <a:pPr eaLnBrk="1" hangingPunct="1">
              <a:buFont typeface="Arial" pitchFamily="34" charset="0"/>
              <a:buChar char="•"/>
              <a:defRPr/>
            </a:pPr>
            <a:r>
              <a:rPr lang="it-IT" sz="1600" dirty="0">
                <a:latin typeface="Comic Sans MS" pitchFamily="66" charset="0"/>
              </a:rPr>
              <a:t>Andiamo in gita il…</a:t>
            </a:r>
          </a:p>
          <a:p>
            <a:pPr eaLnBrk="1" hangingPunct="1">
              <a:buFont typeface="Arial" pitchFamily="34" charset="0"/>
              <a:buChar char="•"/>
              <a:defRPr/>
            </a:pPr>
            <a:r>
              <a:rPr lang="it-IT" sz="1600" dirty="0">
                <a:latin typeface="Comic Sans MS" pitchFamily="66" charset="0"/>
              </a:rPr>
              <a:t>Scrivi questo avviso sul diario</a:t>
            </a:r>
            <a:r>
              <a:rPr lang="it-IT" sz="1600" dirty="0"/>
              <a:t> </a:t>
            </a:r>
          </a:p>
          <a:p>
            <a:pPr eaLnBrk="1" hangingPunct="1">
              <a:buFont typeface="Arial" pitchFamily="34" charset="0"/>
              <a:buChar char="•"/>
              <a:defRPr/>
            </a:pPr>
            <a:r>
              <a:rPr lang="it-IT" sz="1600" dirty="0">
                <a:latin typeface="Comic Sans MS" pitchFamily="66" charset="0"/>
              </a:rPr>
              <a:t>Sospensione servizio scolastico causa sciopero</a:t>
            </a:r>
          </a:p>
          <a:p>
            <a:pPr eaLnBrk="1" hangingPunct="1">
              <a:buFont typeface="Arial" pitchFamily="34" charset="0"/>
              <a:buChar char="•"/>
              <a:defRPr/>
            </a:pPr>
            <a:r>
              <a:rPr lang="it-IT" sz="1600" dirty="0">
                <a:latin typeface="Comic Sans MS" pitchFamily="66" charset="0"/>
              </a:rPr>
              <a:t>Scelta insegnamento religione cattolica o attività alternative</a:t>
            </a:r>
            <a:endParaRPr lang="it-IT" sz="1600" dirty="0"/>
          </a:p>
          <a:p>
            <a:pPr eaLnBrk="1" hangingPunct="1">
              <a:buFont typeface="Arial" pitchFamily="34" charset="0"/>
              <a:buChar char="•"/>
              <a:defRPr/>
            </a:pPr>
            <a:r>
              <a:rPr lang="it-IT" sz="1600" dirty="0">
                <a:latin typeface="Comic Sans MS" pitchFamily="66" charset="0"/>
              </a:rPr>
              <a:t>Richiesta di giustificazione per assenza non giustificata</a:t>
            </a:r>
          </a:p>
          <a:p>
            <a:pPr eaLnBrk="1" hangingPunct="1">
              <a:buFont typeface="Arial" pitchFamily="34" charset="0"/>
              <a:buChar char="•"/>
              <a:defRPr/>
            </a:pPr>
            <a:r>
              <a:rPr lang="it-IT" sz="1600" dirty="0">
                <a:latin typeface="Comic Sans MS" pitchFamily="66" charset="0"/>
              </a:rPr>
              <a:t>Richiesta uscita anticipata dell’alunno</a:t>
            </a:r>
          </a:p>
          <a:p>
            <a:pPr eaLnBrk="1" hangingPunct="1">
              <a:buFont typeface="Arial" pitchFamily="34" charset="0"/>
              <a:buChar char="•"/>
              <a:defRPr/>
            </a:pPr>
            <a:r>
              <a:rPr lang="it-IT" sz="1600" dirty="0">
                <a:latin typeface="Comic Sans MS" pitchFamily="66" charset="0"/>
              </a:rPr>
              <a:t>Convocazione per consegna schede di valutazione</a:t>
            </a:r>
          </a:p>
          <a:p>
            <a:pPr eaLnBrk="1" hangingPunct="1">
              <a:buFont typeface="Arial" pitchFamily="34" charset="0"/>
              <a:buChar char="•"/>
              <a:defRPr/>
            </a:pPr>
            <a:r>
              <a:rPr lang="it-IT" sz="1600" dirty="0">
                <a:latin typeface="Comic Sans MS" pitchFamily="66" charset="0"/>
              </a:rPr>
              <a:t>Invito a colloquio con </a:t>
            </a:r>
          </a:p>
          <a:p>
            <a:pPr eaLnBrk="1" hangingPunct="1">
              <a:defRPr/>
            </a:pPr>
            <a:r>
              <a:rPr lang="it-IT" sz="1600" dirty="0">
                <a:latin typeface="Comic Sans MS" pitchFamily="66" charset="0"/>
              </a:rPr>
              <a:t>l’insegnante</a:t>
            </a:r>
          </a:p>
          <a:p>
            <a:pPr eaLnBrk="1" hangingPunct="1">
              <a:buFont typeface="Arial" pitchFamily="34" charset="0"/>
              <a:buChar char="•"/>
              <a:defRPr/>
            </a:pPr>
            <a:r>
              <a:rPr lang="it-IT" sz="1600" dirty="0">
                <a:latin typeface="Comic Sans MS" pitchFamily="66" charset="0"/>
              </a:rPr>
              <a:t>La convocazione per il colloquio con i genitori</a:t>
            </a:r>
          </a:p>
          <a:p>
            <a:pPr eaLnBrk="1" hangingPunct="1">
              <a:buFont typeface="Arial" pitchFamily="34" charset="0"/>
              <a:buChar char="•"/>
              <a:defRPr/>
            </a:pPr>
            <a:r>
              <a:rPr lang="it-IT" sz="1600" dirty="0">
                <a:latin typeface="Comic Sans MS" pitchFamily="66" charset="0"/>
              </a:rPr>
              <a:t>L’autorizzazione per andare a…</a:t>
            </a:r>
          </a:p>
        </p:txBody>
      </p:sp>
      <p:sp>
        <p:nvSpPr>
          <p:cNvPr id="12292" name="CasellaDiTesto 5"/>
          <p:cNvSpPr txBox="1">
            <a:spLocks noChangeArrowheads="1"/>
          </p:cNvSpPr>
          <p:nvPr/>
        </p:nvSpPr>
        <p:spPr bwMode="auto">
          <a:xfrm>
            <a:off x="3059113" y="825500"/>
            <a:ext cx="2954337" cy="6032500"/>
          </a:xfrm>
          <a:prstGeom prst="rect">
            <a:avLst/>
          </a:prstGeom>
          <a:solidFill>
            <a:schemeClr val="accent6">
              <a:lumMod val="20000"/>
              <a:lumOff val="80000"/>
            </a:schemeClr>
          </a:solidFill>
          <a:ln w="9525">
            <a:solidFill>
              <a:schemeClr val="accent6">
                <a:lumMod val="50000"/>
              </a:schemeClr>
            </a:solidFill>
            <a:miter lim="800000"/>
            <a:headEnd/>
            <a:tailEnd/>
          </a:ln>
        </p:spPr>
        <p:txBody>
          <a:bodyPr>
            <a:spAutoFit/>
          </a:bodyPr>
          <a:lstStyle/>
          <a:p>
            <a:pPr eaLnBrk="1" hangingPunct="1">
              <a:defRPr/>
            </a:pPr>
            <a:r>
              <a:rPr lang="it-IT" dirty="0">
                <a:latin typeface="Comic Sans MS" pitchFamily="66" charset="0"/>
              </a:rPr>
              <a:t>MOLDAVO/RUMENO</a:t>
            </a:r>
          </a:p>
          <a:p>
            <a:pPr eaLnBrk="1" hangingPunct="1">
              <a:defRPr/>
            </a:pPr>
            <a:endParaRPr lang="it-IT" sz="1600" dirty="0"/>
          </a:p>
          <a:p>
            <a:pPr eaLnBrk="1" hangingPunct="1">
              <a:buFont typeface="Arial" pitchFamily="34" charset="0"/>
              <a:buChar char="•"/>
              <a:defRPr/>
            </a:pPr>
            <a:r>
              <a:rPr lang="it-IT" sz="1600" dirty="0" err="1">
                <a:latin typeface="Comic Sans MS" pitchFamily="66" charset="0"/>
              </a:rPr>
              <a:t>Spuneƫi-vă</a:t>
            </a:r>
            <a:r>
              <a:rPr lang="it-IT" sz="1600" dirty="0">
                <a:latin typeface="Comic Sans MS" pitchFamily="66" charset="0"/>
              </a:rPr>
              <a:t> </a:t>
            </a:r>
            <a:r>
              <a:rPr lang="it-IT" sz="1600" dirty="0" err="1">
                <a:latin typeface="Comic Sans MS" pitchFamily="66" charset="0"/>
              </a:rPr>
              <a:t>părin</a:t>
            </a:r>
            <a:r>
              <a:rPr lang="it-IT" sz="1600" dirty="0" err="1">
                <a:latin typeface="Calibri" pitchFamily="34" charset="0"/>
              </a:rPr>
              <a:t>ƫ</a:t>
            </a:r>
            <a:r>
              <a:rPr lang="it-IT" sz="1600" dirty="0" err="1">
                <a:latin typeface="Comic Sans MS" pitchFamily="66" charset="0"/>
              </a:rPr>
              <a:t>ilor</a:t>
            </a:r>
            <a:r>
              <a:rPr lang="it-IT" sz="1600" dirty="0">
                <a:latin typeface="Comic Sans MS" pitchFamily="66" charset="0"/>
              </a:rPr>
              <a:t> </a:t>
            </a:r>
            <a:r>
              <a:rPr lang="it-IT" sz="1600" dirty="0" err="1">
                <a:latin typeface="Comic Sans MS" pitchFamily="66" charset="0"/>
              </a:rPr>
              <a:t>dumneavoastră</a:t>
            </a:r>
            <a:r>
              <a:rPr lang="it-IT" sz="1600" dirty="0">
                <a:latin typeface="Comic Sans MS" pitchFamily="66" charset="0"/>
              </a:rPr>
              <a:t> </a:t>
            </a:r>
            <a:r>
              <a:rPr lang="it-IT" sz="1600" dirty="0" err="1">
                <a:latin typeface="Comic Sans MS" pitchFamily="66" charset="0"/>
              </a:rPr>
              <a:t>să</a:t>
            </a:r>
            <a:r>
              <a:rPr lang="it-IT" sz="1600" dirty="0">
                <a:latin typeface="Comic Sans MS" pitchFamily="66" charset="0"/>
              </a:rPr>
              <a:t> </a:t>
            </a:r>
            <a:r>
              <a:rPr lang="it-IT" sz="1600" dirty="0" err="1">
                <a:latin typeface="Comic Sans MS" pitchFamily="66" charset="0"/>
              </a:rPr>
              <a:t>semneze</a:t>
            </a:r>
            <a:endParaRPr lang="it-IT" sz="1600" dirty="0">
              <a:latin typeface="Comic Sans MS" pitchFamily="66" charset="0"/>
            </a:endParaRPr>
          </a:p>
          <a:p>
            <a:pPr eaLnBrk="1" hangingPunct="1">
              <a:defRPr/>
            </a:pPr>
            <a:r>
              <a:rPr lang="it-IT" sz="1600" dirty="0" err="1">
                <a:latin typeface="Comic Sans MS" pitchFamily="66" charset="0"/>
              </a:rPr>
              <a:t>anunțul</a:t>
            </a:r>
            <a:endParaRPr lang="it-IT" sz="1600" dirty="0">
              <a:latin typeface="Comic Sans MS" pitchFamily="66" charset="0"/>
            </a:endParaRPr>
          </a:p>
          <a:p>
            <a:pPr eaLnBrk="1" hangingPunct="1">
              <a:buFont typeface="Arial" pitchFamily="34" charset="0"/>
              <a:buChar char="•"/>
              <a:defRPr/>
            </a:pPr>
            <a:r>
              <a:rPr lang="it-IT" sz="1600" dirty="0" err="1">
                <a:latin typeface="Comic Sans MS" pitchFamily="66" charset="0"/>
              </a:rPr>
              <a:t>Să</a:t>
            </a:r>
            <a:r>
              <a:rPr lang="it-IT" sz="1600" dirty="0">
                <a:latin typeface="Comic Sans MS" pitchFamily="66" charset="0"/>
              </a:rPr>
              <a:t> </a:t>
            </a:r>
            <a:r>
              <a:rPr lang="it-IT" sz="1600" dirty="0" err="1">
                <a:latin typeface="Comic Sans MS" pitchFamily="66" charset="0"/>
              </a:rPr>
              <a:t>mergem</a:t>
            </a:r>
            <a:r>
              <a:rPr lang="it-IT" sz="1600" dirty="0">
                <a:latin typeface="Comic Sans MS" pitchFamily="66" charset="0"/>
              </a:rPr>
              <a:t> </a:t>
            </a:r>
            <a:r>
              <a:rPr lang="it-IT" sz="1600" dirty="0" err="1">
                <a:latin typeface="Comic Sans MS" pitchFamily="66" charset="0"/>
              </a:rPr>
              <a:t>intr</a:t>
            </a:r>
            <a:r>
              <a:rPr lang="it-IT" sz="1600" dirty="0">
                <a:latin typeface="Comic Sans MS" pitchFamily="66" charset="0"/>
              </a:rPr>
              <a:t>-o </a:t>
            </a:r>
            <a:r>
              <a:rPr lang="it-IT" sz="1600" dirty="0" err="1">
                <a:latin typeface="Comic Sans MS" pitchFamily="66" charset="0"/>
              </a:rPr>
              <a:t>călotorie</a:t>
            </a:r>
            <a:r>
              <a:rPr lang="it-IT" sz="1600" dirty="0">
                <a:latin typeface="Comic Sans MS" pitchFamily="66" charset="0"/>
              </a:rPr>
              <a:t>…</a:t>
            </a:r>
          </a:p>
          <a:p>
            <a:pPr eaLnBrk="1" hangingPunct="1">
              <a:buFont typeface="Arial" pitchFamily="34" charset="0"/>
              <a:buChar char="•"/>
              <a:defRPr/>
            </a:pPr>
            <a:r>
              <a:rPr lang="it-IT" sz="1600" dirty="0" err="1">
                <a:latin typeface="Comic Sans MS" pitchFamily="66" charset="0"/>
              </a:rPr>
              <a:t>Scrie</a:t>
            </a:r>
            <a:r>
              <a:rPr lang="it-IT" sz="1600" dirty="0">
                <a:latin typeface="Comic Sans MS" pitchFamily="66" charset="0"/>
              </a:rPr>
              <a:t> </a:t>
            </a:r>
            <a:r>
              <a:rPr lang="it-IT" sz="1600" dirty="0" err="1">
                <a:latin typeface="Comic Sans MS" pitchFamily="66" charset="0"/>
              </a:rPr>
              <a:t>acest</a:t>
            </a:r>
            <a:r>
              <a:rPr lang="it-IT" sz="1600" dirty="0">
                <a:latin typeface="Comic Sans MS" pitchFamily="66" charset="0"/>
              </a:rPr>
              <a:t> </a:t>
            </a:r>
            <a:r>
              <a:rPr lang="it-IT" sz="1600" dirty="0" err="1">
                <a:latin typeface="Comic Sans MS" pitchFamily="66" charset="0"/>
              </a:rPr>
              <a:t>aviz</a:t>
            </a:r>
            <a:r>
              <a:rPr lang="it-IT" sz="1600" dirty="0">
                <a:latin typeface="Comic Sans MS" pitchFamily="66" charset="0"/>
              </a:rPr>
              <a:t> in </a:t>
            </a:r>
            <a:r>
              <a:rPr lang="it-IT" sz="1600" dirty="0" err="1">
                <a:latin typeface="Comic Sans MS" pitchFamily="66" charset="0"/>
              </a:rPr>
              <a:t>jurnal</a:t>
            </a:r>
            <a:endParaRPr lang="it-IT" sz="1600" dirty="0">
              <a:latin typeface="Comic Sans MS" pitchFamily="66" charset="0"/>
            </a:endParaRPr>
          </a:p>
          <a:p>
            <a:pPr eaLnBrk="1" hangingPunct="1">
              <a:buFont typeface="Arial" pitchFamily="34" charset="0"/>
              <a:buChar char="•"/>
              <a:defRPr/>
            </a:pPr>
            <a:r>
              <a:rPr lang="it-IT" sz="1600" dirty="0" err="1">
                <a:latin typeface="Comic Sans MS" pitchFamily="66" charset="0"/>
              </a:rPr>
              <a:t>Suspendarea</a:t>
            </a:r>
            <a:r>
              <a:rPr lang="it-IT" sz="1600" dirty="0">
                <a:latin typeface="Comic Sans MS" pitchFamily="66" charset="0"/>
              </a:rPr>
              <a:t> </a:t>
            </a:r>
            <a:r>
              <a:rPr lang="it-IT" sz="1600" dirty="0" err="1">
                <a:latin typeface="Comic Sans MS" pitchFamily="66" charset="0"/>
              </a:rPr>
              <a:t>serviciului</a:t>
            </a:r>
            <a:r>
              <a:rPr lang="it-IT" sz="1600" dirty="0">
                <a:latin typeface="Comic Sans MS" pitchFamily="66" charset="0"/>
              </a:rPr>
              <a:t> </a:t>
            </a:r>
            <a:r>
              <a:rPr lang="it-IT" sz="1600" dirty="0" err="1">
                <a:latin typeface="Comic Sans MS" pitchFamily="66" charset="0"/>
              </a:rPr>
              <a:t>şcolar</a:t>
            </a:r>
            <a:r>
              <a:rPr lang="it-IT" sz="1600" dirty="0">
                <a:latin typeface="Comic Sans MS" pitchFamily="66" charset="0"/>
              </a:rPr>
              <a:t> </a:t>
            </a:r>
            <a:r>
              <a:rPr lang="it-IT" sz="1600" dirty="0" err="1">
                <a:latin typeface="Comic Sans MS" pitchFamily="66" charset="0"/>
              </a:rPr>
              <a:t>din</a:t>
            </a:r>
            <a:r>
              <a:rPr lang="it-IT" sz="1600" dirty="0">
                <a:latin typeface="Comic Sans MS" pitchFamily="66" charset="0"/>
              </a:rPr>
              <a:t> </a:t>
            </a:r>
            <a:r>
              <a:rPr lang="it-IT" sz="1600" dirty="0" err="1">
                <a:latin typeface="Comic Sans MS" pitchFamily="66" charset="0"/>
              </a:rPr>
              <a:t>cauza</a:t>
            </a:r>
            <a:r>
              <a:rPr lang="it-IT" sz="1600" dirty="0">
                <a:latin typeface="Comic Sans MS" pitchFamily="66" charset="0"/>
              </a:rPr>
              <a:t> </a:t>
            </a:r>
            <a:r>
              <a:rPr lang="it-IT" sz="1600" dirty="0" err="1">
                <a:latin typeface="Comic Sans MS" pitchFamily="66" charset="0"/>
              </a:rPr>
              <a:t>gravei</a:t>
            </a:r>
            <a:endParaRPr lang="it-IT" sz="1600" dirty="0">
              <a:latin typeface="Comic Sans MS" pitchFamily="66" charset="0"/>
            </a:endParaRPr>
          </a:p>
          <a:p>
            <a:pPr eaLnBrk="1" hangingPunct="1">
              <a:buFont typeface="Arial" pitchFamily="34" charset="0"/>
              <a:buChar char="•"/>
              <a:defRPr/>
            </a:pPr>
            <a:r>
              <a:rPr lang="it-IT" sz="1600" dirty="0" err="1">
                <a:latin typeface="Comic Sans MS" pitchFamily="66" charset="0"/>
              </a:rPr>
              <a:t>Alege</a:t>
            </a:r>
            <a:r>
              <a:rPr lang="it-IT" sz="1600" dirty="0">
                <a:latin typeface="Comic Sans MS" pitchFamily="66" charset="0"/>
              </a:rPr>
              <a:t> </a:t>
            </a:r>
            <a:r>
              <a:rPr lang="it-IT" sz="1600" dirty="0" err="1">
                <a:latin typeface="Comic Sans MS" pitchFamily="66" charset="0"/>
              </a:rPr>
              <a:t>predării</a:t>
            </a:r>
            <a:r>
              <a:rPr lang="it-IT" sz="1600" dirty="0">
                <a:latin typeface="Comic Sans MS" pitchFamily="66" charset="0"/>
              </a:rPr>
              <a:t> </a:t>
            </a:r>
            <a:r>
              <a:rPr lang="it-IT" sz="1600" dirty="0" err="1">
                <a:latin typeface="Comic Sans MS" pitchFamily="66" charset="0"/>
              </a:rPr>
              <a:t>religei</a:t>
            </a:r>
            <a:r>
              <a:rPr lang="it-IT" sz="1600" dirty="0">
                <a:latin typeface="Comic Sans MS" pitchFamily="66" charset="0"/>
              </a:rPr>
              <a:t> </a:t>
            </a:r>
            <a:r>
              <a:rPr lang="it-IT" sz="1600" dirty="0" err="1">
                <a:latin typeface="Comic Sans MS" pitchFamily="66" charset="0"/>
              </a:rPr>
              <a:t>catolice</a:t>
            </a:r>
            <a:r>
              <a:rPr lang="it-IT" sz="1600" dirty="0">
                <a:latin typeface="Comic Sans MS" pitchFamily="66" charset="0"/>
              </a:rPr>
              <a:t> </a:t>
            </a:r>
            <a:r>
              <a:rPr lang="it-IT" sz="1600" dirty="0" err="1">
                <a:latin typeface="Comic Sans MS" pitchFamily="66" charset="0"/>
              </a:rPr>
              <a:t>sau</a:t>
            </a:r>
            <a:r>
              <a:rPr lang="it-IT" sz="1600" dirty="0">
                <a:latin typeface="Comic Sans MS" pitchFamily="66" charset="0"/>
              </a:rPr>
              <a:t> </a:t>
            </a:r>
            <a:r>
              <a:rPr lang="it-IT" sz="1600" dirty="0" err="1">
                <a:latin typeface="Comic Sans MS" pitchFamily="66" charset="0"/>
              </a:rPr>
              <a:t>activită</a:t>
            </a:r>
            <a:r>
              <a:rPr lang="it-IT" sz="1600" dirty="0" err="1">
                <a:latin typeface="Calibri" pitchFamily="34" charset="0"/>
              </a:rPr>
              <a:t>ƫ</a:t>
            </a:r>
            <a:r>
              <a:rPr lang="it-IT" sz="1600" dirty="0" err="1">
                <a:latin typeface="Comic Sans MS" pitchFamily="66" charset="0"/>
              </a:rPr>
              <a:t>i</a:t>
            </a:r>
            <a:r>
              <a:rPr lang="it-IT" sz="1600" dirty="0">
                <a:latin typeface="Comic Sans MS" pitchFamily="66" charset="0"/>
              </a:rPr>
              <a:t> alternative</a:t>
            </a:r>
          </a:p>
          <a:p>
            <a:pPr eaLnBrk="1" hangingPunct="1">
              <a:buFont typeface="Arial" pitchFamily="34" charset="0"/>
              <a:buChar char="•"/>
              <a:defRPr/>
            </a:pPr>
            <a:r>
              <a:rPr lang="it-IT" sz="1600" dirty="0">
                <a:latin typeface="Comic Sans MS" pitchFamily="66" charset="0"/>
              </a:rPr>
              <a:t>Cerere de </a:t>
            </a:r>
            <a:r>
              <a:rPr lang="it-IT" sz="1600" dirty="0" err="1">
                <a:latin typeface="Comic Sans MS" pitchFamily="66" charset="0"/>
              </a:rPr>
              <a:t>justificare</a:t>
            </a:r>
            <a:r>
              <a:rPr lang="it-IT" sz="1600" dirty="0">
                <a:latin typeface="Comic Sans MS" pitchFamily="66" charset="0"/>
              </a:rPr>
              <a:t> </a:t>
            </a:r>
            <a:r>
              <a:rPr lang="it-IT" sz="1600" dirty="0" err="1">
                <a:latin typeface="Comic Sans MS" pitchFamily="66" charset="0"/>
              </a:rPr>
              <a:t>pentru</a:t>
            </a:r>
            <a:r>
              <a:rPr lang="it-IT" sz="1600" dirty="0">
                <a:latin typeface="Comic Sans MS" pitchFamily="66" charset="0"/>
              </a:rPr>
              <a:t> </a:t>
            </a:r>
            <a:r>
              <a:rPr lang="it-IT" sz="1600" dirty="0" err="1">
                <a:latin typeface="Comic Sans MS" pitchFamily="66" charset="0"/>
              </a:rPr>
              <a:t>absența</a:t>
            </a:r>
            <a:r>
              <a:rPr lang="it-IT" sz="1600" dirty="0">
                <a:latin typeface="Comic Sans MS" pitchFamily="66" charset="0"/>
              </a:rPr>
              <a:t> </a:t>
            </a:r>
            <a:r>
              <a:rPr lang="it-IT" sz="1600" dirty="0" err="1">
                <a:latin typeface="Comic Sans MS" pitchFamily="66" charset="0"/>
              </a:rPr>
              <a:t>nejustificată</a:t>
            </a:r>
            <a:endParaRPr lang="it-IT" sz="1600" dirty="0">
              <a:latin typeface="Comic Sans MS" pitchFamily="66" charset="0"/>
            </a:endParaRPr>
          </a:p>
          <a:p>
            <a:pPr eaLnBrk="1" hangingPunct="1">
              <a:buFont typeface="Arial" pitchFamily="34" charset="0"/>
              <a:buChar char="•"/>
              <a:defRPr/>
            </a:pPr>
            <a:r>
              <a:rPr lang="it-IT" sz="1600" dirty="0">
                <a:latin typeface="Comic Sans MS" pitchFamily="66" charset="0"/>
              </a:rPr>
              <a:t>Cerere </a:t>
            </a:r>
            <a:r>
              <a:rPr lang="it-IT" sz="1600" dirty="0" err="1">
                <a:latin typeface="Comic Sans MS" pitchFamily="66" charset="0"/>
              </a:rPr>
              <a:t>ca</a:t>
            </a:r>
            <a:r>
              <a:rPr lang="it-IT" sz="1600" dirty="0">
                <a:latin typeface="Comic Sans MS" pitchFamily="66" charset="0"/>
              </a:rPr>
              <a:t> </a:t>
            </a:r>
            <a:r>
              <a:rPr lang="it-IT" sz="1600" dirty="0" err="1">
                <a:latin typeface="Comic Sans MS" pitchFamily="66" charset="0"/>
              </a:rPr>
              <a:t>elevul</a:t>
            </a:r>
            <a:r>
              <a:rPr lang="it-IT" sz="1600" dirty="0">
                <a:latin typeface="Comic Sans MS" pitchFamily="66" charset="0"/>
              </a:rPr>
              <a:t> </a:t>
            </a:r>
            <a:r>
              <a:rPr lang="it-IT" sz="1600" dirty="0" err="1">
                <a:latin typeface="Comic Sans MS" pitchFamily="66" charset="0"/>
              </a:rPr>
              <a:t>să</a:t>
            </a:r>
            <a:r>
              <a:rPr lang="it-IT" sz="1600" dirty="0">
                <a:latin typeface="Comic Sans MS" pitchFamily="66" charset="0"/>
              </a:rPr>
              <a:t> </a:t>
            </a:r>
            <a:r>
              <a:rPr lang="it-IT" sz="1600" dirty="0" err="1">
                <a:latin typeface="Comic Sans MS" pitchFamily="66" charset="0"/>
              </a:rPr>
              <a:t>plece</a:t>
            </a:r>
            <a:r>
              <a:rPr lang="it-IT" sz="1600" dirty="0">
                <a:latin typeface="Comic Sans MS" pitchFamily="66" charset="0"/>
              </a:rPr>
              <a:t> mai </a:t>
            </a:r>
            <a:r>
              <a:rPr lang="it-IT" sz="1600" dirty="0" err="1">
                <a:latin typeface="Comic Sans MS" pitchFamily="66" charset="0"/>
              </a:rPr>
              <a:t>devreme</a:t>
            </a:r>
            <a:endParaRPr lang="it-IT" sz="1600" dirty="0">
              <a:latin typeface="Comic Sans MS" pitchFamily="66" charset="0"/>
            </a:endParaRPr>
          </a:p>
          <a:p>
            <a:pPr eaLnBrk="1" hangingPunct="1">
              <a:buFont typeface="Arial" pitchFamily="34" charset="0"/>
              <a:buChar char="•"/>
              <a:defRPr/>
            </a:pPr>
            <a:r>
              <a:rPr lang="it-IT" sz="1600" dirty="0">
                <a:latin typeface="Comic Sans MS" pitchFamily="66" charset="0"/>
              </a:rPr>
              <a:t>Convocare </a:t>
            </a:r>
            <a:r>
              <a:rPr lang="it-IT" sz="1600" dirty="0" err="1">
                <a:latin typeface="Comic Sans MS" pitchFamily="66" charset="0"/>
              </a:rPr>
              <a:t>pentru</a:t>
            </a:r>
            <a:r>
              <a:rPr lang="it-IT" sz="1600" dirty="0">
                <a:latin typeface="Comic Sans MS" pitchFamily="66" charset="0"/>
              </a:rPr>
              <a:t> </a:t>
            </a:r>
            <a:r>
              <a:rPr lang="it-IT" sz="1600" dirty="0" err="1">
                <a:latin typeface="Comic Sans MS" pitchFamily="66" charset="0"/>
              </a:rPr>
              <a:t>livrarea</a:t>
            </a:r>
            <a:r>
              <a:rPr lang="it-IT" sz="1600" dirty="0">
                <a:latin typeface="Comic Sans MS" pitchFamily="66" charset="0"/>
              </a:rPr>
              <a:t> </a:t>
            </a:r>
            <a:r>
              <a:rPr lang="it-IT" sz="1600" dirty="0" err="1">
                <a:latin typeface="Comic Sans MS" pitchFamily="66" charset="0"/>
              </a:rPr>
              <a:t>schedelor</a:t>
            </a:r>
            <a:r>
              <a:rPr lang="it-IT" sz="1600" dirty="0">
                <a:latin typeface="Comic Sans MS" pitchFamily="66" charset="0"/>
              </a:rPr>
              <a:t> de note</a:t>
            </a:r>
          </a:p>
          <a:p>
            <a:pPr eaLnBrk="1" hangingPunct="1">
              <a:buFont typeface="Arial" pitchFamily="34" charset="0"/>
              <a:buChar char="•"/>
              <a:defRPr/>
            </a:pPr>
            <a:r>
              <a:rPr lang="it-IT" sz="1600" dirty="0" err="1">
                <a:latin typeface="Comic Sans MS" pitchFamily="66" charset="0"/>
              </a:rPr>
              <a:t>Invit</a:t>
            </a:r>
            <a:r>
              <a:rPr lang="it-IT" sz="1600" dirty="0">
                <a:latin typeface="Comic Sans MS" pitchFamily="66" charset="0"/>
              </a:rPr>
              <a:t> la un </a:t>
            </a:r>
            <a:r>
              <a:rPr lang="it-IT" sz="1600" dirty="0" err="1">
                <a:latin typeface="Comic Sans MS" pitchFamily="66" charset="0"/>
              </a:rPr>
              <a:t>interviu</a:t>
            </a:r>
            <a:r>
              <a:rPr lang="it-IT" sz="1600" dirty="0">
                <a:latin typeface="Comic Sans MS" pitchFamily="66" charset="0"/>
              </a:rPr>
              <a:t> cu </a:t>
            </a:r>
            <a:r>
              <a:rPr lang="it-IT" sz="1600" dirty="0" err="1">
                <a:latin typeface="Comic Sans MS" pitchFamily="66" charset="0"/>
              </a:rPr>
              <a:t>profesorii</a:t>
            </a:r>
            <a:endParaRPr lang="it-IT" sz="1600" dirty="0">
              <a:latin typeface="Comic Sans MS" pitchFamily="66" charset="0"/>
            </a:endParaRPr>
          </a:p>
          <a:p>
            <a:pPr eaLnBrk="1" hangingPunct="1">
              <a:buFont typeface="Arial" pitchFamily="34" charset="0"/>
              <a:buChar char="•"/>
              <a:defRPr/>
            </a:pPr>
            <a:r>
              <a:rPr lang="it-IT" sz="1600" dirty="0" err="1">
                <a:latin typeface="Comic Sans MS" pitchFamily="66" charset="0"/>
              </a:rPr>
              <a:t>Convocarea</a:t>
            </a:r>
            <a:r>
              <a:rPr lang="it-IT" sz="1600" dirty="0">
                <a:latin typeface="Comic Sans MS" pitchFamily="66" charset="0"/>
              </a:rPr>
              <a:t> este </a:t>
            </a:r>
            <a:r>
              <a:rPr lang="it-IT" sz="1600" dirty="0" err="1">
                <a:latin typeface="Comic Sans MS" pitchFamily="66" charset="0"/>
              </a:rPr>
              <a:t>pentru</a:t>
            </a:r>
            <a:r>
              <a:rPr lang="it-IT" sz="1600" dirty="0">
                <a:latin typeface="Comic Sans MS" pitchFamily="66" charset="0"/>
              </a:rPr>
              <a:t> </a:t>
            </a:r>
            <a:r>
              <a:rPr lang="it-IT" sz="1600" dirty="0" err="1">
                <a:latin typeface="Comic Sans MS" pitchFamily="66" charset="0"/>
              </a:rPr>
              <a:t>interviul</a:t>
            </a:r>
            <a:r>
              <a:rPr lang="it-IT" sz="1600" dirty="0">
                <a:latin typeface="Comic Sans MS" pitchFamily="66" charset="0"/>
              </a:rPr>
              <a:t> cu </a:t>
            </a:r>
            <a:r>
              <a:rPr lang="it-IT" sz="1600" dirty="0" err="1">
                <a:latin typeface="Comic Sans MS" pitchFamily="66" charset="0"/>
              </a:rPr>
              <a:t>părinț</a:t>
            </a:r>
            <a:r>
              <a:rPr lang="it-IT" sz="1600" dirty="0" err="1">
                <a:latin typeface="Calibri" pitchFamily="34" charset="0"/>
              </a:rPr>
              <a:t>i</a:t>
            </a:r>
            <a:r>
              <a:rPr lang="it-IT" sz="1600" dirty="0" err="1">
                <a:latin typeface="Comic Sans MS" pitchFamily="66" charset="0"/>
              </a:rPr>
              <a:t>i</a:t>
            </a:r>
            <a:endParaRPr lang="it-IT" sz="1600" dirty="0">
              <a:latin typeface="Comic Sans MS" pitchFamily="66" charset="0"/>
            </a:endParaRPr>
          </a:p>
          <a:p>
            <a:pPr eaLnBrk="1" hangingPunct="1">
              <a:buFont typeface="Arial" pitchFamily="34" charset="0"/>
              <a:buChar char="•"/>
              <a:defRPr/>
            </a:pPr>
            <a:r>
              <a:rPr lang="it-IT" sz="1600" dirty="0" err="1">
                <a:latin typeface="Comic Sans MS" pitchFamily="66" charset="0"/>
              </a:rPr>
              <a:t>Autoriza</a:t>
            </a:r>
            <a:r>
              <a:rPr lang="it-IT" sz="1600" dirty="0" err="1">
                <a:latin typeface="Calibri" pitchFamily="34" charset="0"/>
              </a:rPr>
              <a:t>ƫ</a:t>
            </a:r>
            <a:r>
              <a:rPr lang="it-IT" sz="1600" dirty="0" err="1">
                <a:latin typeface="Comic Sans MS" pitchFamily="66" charset="0"/>
              </a:rPr>
              <a:t>ie</a:t>
            </a:r>
            <a:r>
              <a:rPr lang="it-IT" sz="1600" dirty="0">
                <a:latin typeface="Comic Sans MS" pitchFamily="66" charset="0"/>
              </a:rPr>
              <a:t> </a:t>
            </a:r>
            <a:r>
              <a:rPr lang="it-IT" sz="1600" dirty="0" err="1">
                <a:latin typeface="Comic Sans MS" pitchFamily="66" charset="0"/>
              </a:rPr>
              <a:t>pentru</a:t>
            </a:r>
            <a:r>
              <a:rPr lang="it-IT" sz="1600" dirty="0">
                <a:latin typeface="Comic Sans MS" pitchFamily="66" charset="0"/>
              </a:rPr>
              <a:t> a merge la…</a:t>
            </a:r>
          </a:p>
        </p:txBody>
      </p:sp>
      <p:sp>
        <p:nvSpPr>
          <p:cNvPr id="12293" name="CasellaDiTesto 6"/>
          <p:cNvSpPr txBox="1">
            <a:spLocks noChangeArrowheads="1"/>
          </p:cNvSpPr>
          <p:nvPr/>
        </p:nvSpPr>
        <p:spPr bwMode="auto">
          <a:xfrm>
            <a:off x="6156325" y="836613"/>
            <a:ext cx="2987675" cy="6032500"/>
          </a:xfrm>
          <a:prstGeom prst="rect">
            <a:avLst/>
          </a:prstGeom>
          <a:solidFill>
            <a:schemeClr val="accent6">
              <a:lumMod val="20000"/>
              <a:lumOff val="80000"/>
            </a:schemeClr>
          </a:solidFill>
          <a:ln w="9525">
            <a:solidFill>
              <a:schemeClr val="accent6">
                <a:lumMod val="50000"/>
              </a:schemeClr>
            </a:solidFill>
            <a:miter lim="800000"/>
            <a:headEnd/>
            <a:tailEnd/>
          </a:ln>
        </p:spPr>
        <p:txBody>
          <a:bodyPr>
            <a:spAutoFit/>
          </a:bodyPr>
          <a:lstStyle/>
          <a:p>
            <a:pPr eaLnBrk="1" hangingPunct="1">
              <a:defRPr/>
            </a:pPr>
            <a:r>
              <a:rPr lang="it-IT" dirty="0">
                <a:latin typeface="Comic Sans MS" pitchFamily="66" charset="0"/>
              </a:rPr>
              <a:t>ALBANESE</a:t>
            </a:r>
          </a:p>
          <a:p>
            <a:pPr eaLnBrk="1" hangingPunct="1">
              <a:defRPr/>
            </a:pPr>
            <a:endParaRPr lang="it-IT" sz="1600" dirty="0">
              <a:latin typeface="Comic Sans MS" pitchFamily="66" charset="0"/>
            </a:endParaRPr>
          </a:p>
          <a:p>
            <a:pPr eaLnBrk="1" hangingPunct="1">
              <a:buFont typeface="Arial" pitchFamily="34" charset="0"/>
              <a:buChar char="•"/>
              <a:defRPr/>
            </a:pPr>
            <a:r>
              <a:rPr lang="it-IT" sz="1600" dirty="0" err="1">
                <a:latin typeface="Comic Sans MS" pitchFamily="66" charset="0"/>
              </a:rPr>
              <a:t>Thuaj</a:t>
            </a:r>
            <a:r>
              <a:rPr lang="it-IT" sz="1600" dirty="0">
                <a:latin typeface="Comic Sans MS" pitchFamily="66" charset="0"/>
              </a:rPr>
              <a:t> </a:t>
            </a:r>
            <a:r>
              <a:rPr lang="it-IT" sz="1600" dirty="0" err="1">
                <a:latin typeface="Comic Sans MS" pitchFamily="66" charset="0"/>
              </a:rPr>
              <a:t>prinderve</a:t>
            </a:r>
            <a:r>
              <a:rPr lang="it-IT" sz="1600" dirty="0">
                <a:latin typeface="Comic Sans MS" pitchFamily="66" charset="0"/>
              </a:rPr>
              <a:t> te tu te </a:t>
            </a:r>
            <a:r>
              <a:rPr lang="it-IT" sz="1600" dirty="0" err="1">
                <a:latin typeface="Comic Sans MS" pitchFamily="66" charset="0"/>
              </a:rPr>
              <a:t>firmosin</a:t>
            </a:r>
            <a:r>
              <a:rPr lang="it-IT" sz="1600" dirty="0">
                <a:latin typeface="Comic Sans MS" pitchFamily="66" charset="0"/>
              </a:rPr>
              <a:t> </a:t>
            </a:r>
            <a:r>
              <a:rPr lang="it-IT" sz="1600" dirty="0" err="1">
                <a:latin typeface="Comic Sans MS" pitchFamily="66" charset="0"/>
              </a:rPr>
              <a:t>njoftimin</a:t>
            </a:r>
            <a:r>
              <a:rPr lang="it-IT" sz="1600" dirty="0">
                <a:latin typeface="Comic Sans MS" pitchFamily="66" charset="0"/>
              </a:rPr>
              <a:t> </a:t>
            </a:r>
          </a:p>
          <a:p>
            <a:pPr eaLnBrk="1" hangingPunct="1">
              <a:buFont typeface="Arial" pitchFamily="34" charset="0"/>
              <a:buChar char="•"/>
              <a:defRPr/>
            </a:pPr>
            <a:r>
              <a:rPr lang="it-IT" sz="1600" dirty="0">
                <a:latin typeface="Comic Sans MS" pitchFamily="66" charset="0"/>
              </a:rPr>
              <a:t>Ne do te </a:t>
            </a:r>
            <a:r>
              <a:rPr lang="it-IT" sz="1600" dirty="0" err="1">
                <a:latin typeface="Comic Sans MS" pitchFamily="66" charset="0"/>
              </a:rPr>
              <a:t>shkojm</a:t>
            </a:r>
            <a:r>
              <a:rPr lang="it-IT" sz="1600" dirty="0">
                <a:latin typeface="Comic Sans MS" pitchFamily="66" charset="0"/>
              </a:rPr>
              <a:t> ne </a:t>
            </a:r>
            <a:r>
              <a:rPr lang="it-IT" sz="1600" dirty="0" err="1">
                <a:latin typeface="Comic Sans MS" pitchFamily="66" charset="0"/>
              </a:rPr>
              <a:t>eskursion</a:t>
            </a:r>
            <a:r>
              <a:rPr lang="it-IT" sz="1600" dirty="0">
                <a:latin typeface="Comic Sans MS" pitchFamily="66" charset="0"/>
              </a:rPr>
              <a:t>…</a:t>
            </a:r>
          </a:p>
          <a:p>
            <a:pPr eaLnBrk="1" hangingPunct="1">
              <a:buFont typeface="Arial" pitchFamily="34" charset="0"/>
              <a:buChar char="•"/>
              <a:defRPr/>
            </a:pPr>
            <a:r>
              <a:rPr lang="it-IT" sz="1600" dirty="0" err="1">
                <a:latin typeface="Comic Sans MS" pitchFamily="66" charset="0"/>
              </a:rPr>
              <a:t>Shkruaj</a:t>
            </a:r>
            <a:r>
              <a:rPr lang="it-IT" sz="1600" dirty="0">
                <a:latin typeface="Comic Sans MS" pitchFamily="66" charset="0"/>
              </a:rPr>
              <a:t> kete </a:t>
            </a:r>
            <a:r>
              <a:rPr lang="it-IT" sz="1600" dirty="0" err="1">
                <a:latin typeface="Comic Sans MS" pitchFamily="66" charset="0"/>
              </a:rPr>
              <a:t>njoftim</a:t>
            </a:r>
            <a:r>
              <a:rPr lang="it-IT" sz="1600" dirty="0">
                <a:latin typeface="Comic Sans MS" pitchFamily="66" charset="0"/>
              </a:rPr>
              <a:t> ne </a:t>
            </a:r>
            <a:r>
              <a:rPr lang="it-IT" sz="1600" dirty="0" err="1">
                <a:latin typeface="Comic Sans MS" pitchFamily="66" charset="0"/>
              </a:rPr>
              <a:t>ditar</a:t>
            </a:r>
            <a:endParaRPr lang="it-IT" sz="1600" dirty="0">
              <a:latin typeface="Comic Sans MS" pitchFamily="66" charset="0"/>
            </a:endParaRPr>
          </a:p>
          <a:p>
            <a:pPr eaLnBrk="1" hangingPunct="1">
              <a:buFont typeface="Arial" pitchFamily="34" charset="0"/>
              <a:buChar char="•"/>
              <a:defRPr/>
            </a:pPr>
            <a:r>
              <a:rPr lang="it-IT" sz="1600" dirty="0" err="1">
                <a:latin typeface="Comic Sans MS" pitchFamily="66" charset="0"/>
              </a:rPr>
              <a:t>Nderprerie</a:t>
            </a:r>
            <a:r>
              <a:rPr lang="it-IT" sz="1600" dirty="0">
                <a:latin typeface="Comic Sans MS" pitchFamily="66" charset="0"/>
              </a:rPr>
              <a:t> e </a:t>
            </a:r>
            <a:r>
              <a:rPr lang="it-IT" sz="1600" dirty="0" err="1">
                <a:latin typeface="Comic Sans MS" pitchFamily="66" charset="0"/>
              </a:rPr>
              <a:t>sherbimit</a:t>
            </a:r>
            <a:r>
              <a:rPr lang="it-IT" sz="1600" dirty="0">
                <a:latin typeface="Comic Sans MS" pitchFamily="66" charset="0"/>
              </a:rPr>
              <a:t> </a:t>
            </a:r>
            <a:r>
              <a:rPr lang="it-IT" sz="1600" dirty="0" err="1">
                <a:latin typeface="Comic Sans MS" pitchFamily="66" charset="0"/>
              </a:rPr>
              <a:t>shkollor</a:t>
            </a:r>
            <a:r>
              <a:rPr lang="it-IT" sz="1600" dirty="0">
                <a:latin typeface="Comic Sans MS" pitchFamily="66" charset="0"/>
              </a:rPr>
              <a:t> per </a:t>
            </a:r>
            <a:r>
              <a:rPr lang="it-IT" sz="1600" dirty="0" err="1">
                <a:latin typeface="Comic Sans MS" pitchFamily="66" charset="0"/>
              </a:rPr>
              <a:t>shkak</a:t>
            </a:r>
            <a:r>
              <a:rPr lang="it-IT" sz="1600" dirty="0">
                <a:latin typeface="Comic Sans MS" pitchFamily="66" charset="0"/>
              </a:rPr>
              <a:t> te </a:t>
            </a:r>
            <a:r>
              <a:rPr lang="it-IT" sz="1600" dirty="0" err="1">
                <a:latin typeface="Comic Sans MS" pitchFamily="66" charset="0"/>
              </a:rPr>
              <a:t>greves</a:t>
            </a:r>
            <a:endParaRPr lang="it-IT" sz="1600" dirty="0">
              <a:latin typeface="Comic Sans MS" pitchFamily="66" charset="0"/>
            </a:endParaRPr>
          </a:p>
          <a:p>
            <a:pPr eaLnBrk="1" hangingPunct="1">
              <a:buFont typeface="Arial" pitchFamily="34" charset="0"/>
              <a:buChar char="•"/>
              <a:defRPr/>
            </a:pPr>
            <a:r>
              <a:rPr lang="it-IT" sz="1600" dirty="0" err="1">
                <a:latin typeface="Comic Sans MS" pitchFamily="66" charset="0"/>
              </a:rPr>
              <a:t>Zgjedhia</a:t>
            </a:r>
            <a:r>
              <a:rPr lang="it-IT" sz="1600" dirty="0">
                <a:latin typeface="Comic Sans MS" pitchFamily="66" charset="0"/>
              </a:rPr>
              <a:t> e </a:t>
            </a:r>
            <a:r>
              <a:rPr lang="it-IT" sz="1600" dirty="0" err="1">
                <a:latin typeface="Comic Sans MS" pitchFamily="66" charset="0"/>
              </a:rPr>
              <a:t>mesimit</a:t>
            </a:r>
            <a:r>
              <a:rPr lang="it-IT" sz="1600" dirty="0">
                <a:latin typeface="Comic Sans MS" pitchFamily="66" charset="0"/>
              </a:rPr>
              <a:t> </a:t>
            </a:r>
            <a:r>
              <a:rPr lang="it-IT" sz="1600" dirty="0" err="1">
                <a:latin typeface="Comic Sans MS" pitchFamily="66" charset="0"/>
              </a:rPr>
              <a:t>religjios</a:t>
            </a:r>
            <a:r>
              <a:rPr lang="it-IT" sz="1600" dirty="0">
                <a:latin typeface="Comic Sans MS" pitchFamily="66" charset="0"/>
              </a:rPr>
              <a:t> </a:t>
            </a:r>
            <a:r>
              <a:rPr lang="it-IT" sz="1600" dirty="0" err="1">
                <a:latin typeface="Comic Sans MS" pitchFamily="66" charset="0"/>
              </a:rPr>
              <a:t>katolik</a:t>
            </a:r>
            <a:r>
              <a:rPr lang="it-IT" sz="1600" dirty="0">
                <a:latin typeface="Comic Sans MS" pitchFamily="66" charset="0"/>
              </a:rPr>
              <a:t> o </a:t>
            </a:r>
            <a:r>
              <a:rPr lang="it-IT" sz="1600" dirty="0" err="1">
                <a:latin typeface="Comic Sans MS" pitchFamily="66" charset="0"/>
              </a:rPr>
              <a:t>aktivitet</a:t>
            </a:r>
            <a:r>
              <a:rPr lang="it-IT" sz="1600" dirty="0">
                <a:latin typeface="Comic Sans MS" pitchFamily="66" charset="0"/>
              </a:rPr>
              <a:t> </a:t>
            </a:r>
            <a:r>
              <a:rPr lang="it-IT" sz="1600" dirty="0" err="1">
                <a:latin typeface="Comic Sans MS" pitchFamily="66" charset="0"/>
              </a:rPr>
              <a:t>tjeter</a:t>
            </a:r>
            <a:endParaRPr lang="it-IT" sz="1600" dirty="0">
              <a:latin typeface="Comic Sans MS" pitchFamily="66" charset="0"/>
            </a:endParaRPr>
          </a:p>
          <a:p>
            <a:pPr eaLnBrk="1" hangingPunct="1">
              <a:buFont typeface="Arial" pitchFamily="34" charset="0"/>
              <a:buChar char="•"/>
              <a:defRPr/>
            </a:pPr>
            <a:r>
              <a:rPr lang="it-IT" sz="1600" dirty="0" err="1">
                <a:latin typeface="Comic Sans MS" pitchFamily="66" charset="0"/>
              </a:rPr>
              <a:t>Kerkese</a:t>
            </a:r>
            <a:r>
              <a:rPr lang="it-IT" sz="1600" dirty="0">
                <a:latin typeface="Comic Sans MS" pitchFamily="66" charset="0"/>
              </a:rPr>
              <a:t> </a:t>
            </a:r>
            <a:r>
              <a:rPr lang="it-IT" sz="1600" dirty="0" err="1">
                <a:latin typeface="Comic Sans MS" pitchFamily="66" charset="0"/>
              </a:rPr>
              <a:t>justifikimi</a:t>
            </a:r>
            <a:r>
              <a:rPr lang="it-IT" sz="1600" dirty="0">
                <a:latin typeface="Comic Sans MS" pitchFamily="66" charset="0"/>
              </a:rPr>
              <a:t> per </a:t>
            </a:r>
            <a:r>
              <a:rPr lang="it-IT" sz="1600" dirty="0" err="1">
                <a:latin typeface="Comic Sans MS" pitchFamily="66" charset="0"/>
              </a:rPr>
              <a:t>mungese</a:t>
            </a:r>
            <a:r>
              <a:rPr lang="it-IT" sz="1600" dirty="0">
                <a:latin typeface="Comic Sans MS" pitchFamily="66" charset="0"/>
              </a:rPr>
              <a:t> te </a:t>
            </a:r>
            <a:r>
              <a:rPr lang="it-IT" sz="1600" dirty="0" err="1">
                <a:latin typeface="Comic Sans MS" pitchFamily="66" charset="0"/>
              </a:rPr>
              <a:t>pajustifikuar</a:t>
            </a:r>
            <a:endParaRPr lang="it-IT" sz="1600" dirty="0">
              <a:latin typeface="Comic Sans MS" pitchFamily="66" charset="0"/>
            </a:endParaRPr>
          </a:p>
          <a:p>
            <a:pPr eaLnBrk="1" hangingPunct="1">
              <a:buFont typeface="Arial" pitchFamily="34" charset="0"/>
              <a:buChar char="•"/>
              <a:defRPr/>
            </a:pPr>
            <a:r>
              <a:rPr lang="it-IT" sz="1600" dirty="0" err="1">
                <a:latin typeface="Comic Sans MS" pitchFamily="66" charset="0"/>
              </a:rPr>
              <a:t>Kerkese</a:t>
            </a:r>
            <a:r>
              <a:rPr lang="it-IT" sz="1600" dirty="0">
                <a:latin typeface="Comic Sans MS" pitchFamily="66" charset="0"/>
              </a:rPr>
              <a:t> per </a:t>
            </a:r>
            <a:r>
              <a:rPr lang="it-IT" sz="1600" dirty="0" err="1">
                <a:latin typeface="Comic Sans MS" pitchFamily="66" charset="0"/>
              </a:rPr>
              <a:t>dalje</a:t>
            </a:r>
            <a:r>
              <a:rPr lang="it-IT" sz="1600" dirty="0">
                <a:latin typeface="Comic Sans MS" pitchFamily="66" charset="0"/>
              </a:rPr>
              <a:t> </a:t>
            </a:r>
            <a:r>
              <a:rPr lang="it-IT" sz="1600" dirty="0" err="1">
                <a:latin typeface="Comic Sans MS" pitchFamily="66" charset="0"/>
              </a:rPr>
              <a:t>parakohe</a:t>
            </a:r>
            <a:r>
              <a:rPr lang="it-IT" sz="1600" dirty="0">
                <a:latin typeface="Comic Sans MS" pitchFamily="66" charset="0"/>
              </a:rPr>
              <a:t> te </a:t>
            </a:r>
            <a:r>
              <a:rPr lang="it-IT" sz="1600" dirty="0" err="1">
                <a:latin typeface="Comic Sans MS" pitchFamily="66" charset="0"/>
              </a:rPr>
              <a:t>nxenesit</a:t>
            </a:r>
            <a:endParaRPr lang="it-IT" sz="1600" dirty="0">
              <a:latin typeface="Comic Sans MS" pitchFamily="66" charset="0"/>
            </a:endParaRPr>
          </a:p>
          <a:p>
            <a:pPr eaLnBrk="1" hangingPunct="1">
              <a:buFont typeface="Arial" pitchFamily="34" charset="0"/>
              <a:buChar char="•"/>
              <a:defRPr/>
            </a:pPr>
            <a:r>
              <a:rPr lang="it-IT" sz="1600" dirty="0" err="1">
                <a:latin typeface="Comic Sans MS" pitchFamily="66" charset="0"/>
              </a:rPr>
              <a:t>Mbledhje</a:t>
            </a:r>
            <a:r>
              <a:rPr lang="it-IT" sz="1600" dirty="0">
                <a:latin typeface="Comic Sans MS" pitchFamily="66" charset="0"/>
              </a:rPr>
              <a:t> per </a:t>
            </a:r>
            <a:r>
              <a:rPr lang="it-IT" sz="1600" dirty="0" err="1">
                <a:latin typeface="Comic Sans MS" pitchFamily="66" charset="0"/>
              </a:rPr>
              <a:t>dorezimin</a:t>
            </a:r>
            <a:r>
              <a:rPr lang="it-IT" sz="1600" dirty="0">
                <a:latin typeface="Comic Sans MS" pitchFamily="66" charset="0"/>
              </a:rPr>
              <a:t> e </a:t>
            </a:r>
            <a:r>
              <a:rPr lang="it-IT" sz="1600" dirty="0" err="1">
                <a:latin typeface="Comic Sans MS" pitchFamily="66" charset="0"/>
              </a:rPr>
              <a:t>deftesave</a:t>
            </a:r>
            <a:endParaRPr lang="it-IT" sz="1600" dirty="0">
              <a:latin typeface="Comic Sans MS" pitchFamily="66" charset="0"/>
            </a:endParaRPr>
          </a:p>
          <a:p>
            <a:pPr eaLnBrk="1" hangingPunct="1">
              <a:buFont typeface="Arial" pitchFamily="34" charset="0"/>
              <a:buChar char="•"/>
              <a:defRPr/>
            </a:pPr>
            <a:r>
              <a:rPr lang="it-IT" sz="1600" dirty="0" err="1">
                <a:latin typeface="Comic Sans MS" pitchFamily="66" charset="0"/>
              </a:rPr>
              <a:t>Ftese</a:t>
            </a:r>
            <a:r>
              <a:rPr lang="it-IT" sz="1600" dirty="0">
                <a:latin typeface="Comic Sans MS" pitchFamily="66" charset="0"/>
              </a:rPr>
              <a:t> per </a:t>
            </a:r>
            <a:r>
              <a:rPr lang="it-IT" sz="1600" dirty="0" err="1">
                <a:latin typeface="Comic Sans MS" pitchFamily="66" charset="0"/>
              </a:rPr>
              <a:t>takim</a:t>
            </a:r>
            <a:r>
              <a:rPr lang="it-IT" sz="1600" dirty="0">
                <a:latin typeface="Comic Sans MS" pitchFamily="66" charset="0"/>
              </a:rPr>
              <a:t> me </a:t>
            </a:r>
            <a:r>
              <a:rPr lang="it-IT" sz="1600" dirty="0" err="1">
                <a:latin typeface="Comic Sans MS" pitchFamily="66" charset="0"/>
              </a:rPr>
              <a:t>mesuesen</a:t>
            </a:r>
            <a:r>
              <a:rPr lang="it-IT" sz="1600" dirty="0">
                <a:latin typeface="Comic Sans MS" pitchFamily="66" charset="0"/>
              </a:rPr>
              <a:t> </a:t>
            </a:r>
          </a:p>
          <a:p>
            <a:pPr eaLnBrk="1" hangingPunct="1">
              <a:buFont typeface="Arial" pitchFamily="34" charset="0"/>
              <a:buChar char="•"/>
              <a:defRPr/>
            </a:pPr>
            <a:r>
              <a:rPr lang="it-IT" sz="1600" dirty="0" err="1">
                <a:latin typeface="Comic Sans MS" pitchFamily="66" charset="0"/>
              </a:rPr>
              <a:t>Mbledhje</a:t>
            </a:r>
            <a:r>
              <a:rPr lang="it-IT" sz="1600" dirty="0">
                <a:latin typeface="Comic Sans MS" pitchFamily="66" charset="0"/>
              </a:rPr>
              <a:t> per </a:t>
            </a:r>
            <a:r>
              <a:rPr lang="it-IT" sz="1600" dirty="0" err="1">
                <a:latin typeface="Comic Sans MS" pitchFamily="66" charset="0"/>
              </a:rPr>
              <a:t>takim</a:t>
            </a:r>
            <a:r>
              <a:rPr lang="it-IT" sz="1600" dirty="0">
                <a:latin typeface="Comic Sans MS" pitchFamily="66" charset="0"/>
              </a:rPr>
              <a:t> me </a:t>
            </a:r>
            <a:r>
              <a:rPr lang="it-IT" sz="1600" dirty="0" err="1">
                <a:latin typeface="Comic Sans MS" pitchFamily="66" charset="0"/>
              </a:rPr>
              <a:t>prinderit</a:t>
            </a:r>
            <a:endParaRPr lang="it-IT" sz="1600" dirty="0">
              <a:latin typeface="Comic Sans MS" pitchFamily="66" charset="0"/>
            </a:endParaRPr>
          </a:p>
          <a:p>
            <a:pPr eaLnBrk="1" hangingPunct="1">
              <a:buFont typeface="Arial" pitchFamily="34" charset="0"/>
              <a:buChar char="•"/>
              <a:defRPr/>
            </a:pPr>
            <a:r>
              <a:rPr lang="it-IT" sz="1600" dirty="0" err="1">
                <a:latin typeface="Comic Sans MS" pitchFamily="66" charset="0"/>
              </a:rPr>
              <a:t>Autorizim</a:t>
            </a:r>
            <a:r>
              <a:rPr lang="it-IT" sz="1600" dirty="0">
                <a:latin typeface="Comic Sans MS" pitchFamily="66" charset="0"/>
              </a:rPr>
              <a:t> per te </a:t>
            </a:r>
            <a:r>
              <a:rPr lang="it-IT" sz="1600" err="1">
                <a:latin typeface="Comic Sans MS" pitchFamily="66" charset="0"/>
              </a:rPr>
              <a:t>shkuar</a:t>
            </a:r>
            <a:r>
              <a:rPr lang="it-IT" sz="1600">
                <a:latin typeface="Comic Sans MS" pitchFamily="66" charset="0"/>
              </a:rPr>
              <a:t> </a:t>
            </a:r>
          </a:p>
          <a:p>
            <a:pPr eaLnBrk="1" hangingPunct="1">
              <a:defRPr/>
            </a:pPr>
            <a:r>
              <a:rPr lang="it-IT" sz="1600">
                <a:latin typeface="Comic Sans MS" pitchFamily="66" charset="0"/>
              </a:rPr>
              <a:t>ne…</a:t>
            </a:r>
            <a:endParaRPr lang="it-IT" sz="1700" dirty="0">
              <a:latin typeface="Comic Sans MS" pitchFamily="66"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0"/>
            <a:ext cx="9144000" cy="6858000"/>
          </a:xfrm>
          <a:prstGeom prst="rect">
            <a:avLst/>
          </a:prstGeom>
          <a:solidFill>
            <a:schemeClr val="tx2">
              <a:lumMod val="20000"/>
              <a:lumOff val="80000"/>
            </a:schemeClr>
          </a:solidFill>
        </p:spPr>
        <p:txBody>
          <a:bodyPr>
            <a:spAutoFit/>
          </a:bodyPr>
          <a:lstStyle/>
          <a:p>
            <a:pPr algn="ctr">
              <a:defRPr/>
            </a:pPr>
            <a:endParaRPr lang="it-IT" sz="2800" b="1">
              <a:latin typeface="+mn-lt"/>
            </a:endParaRPr>
          </a:p>
          <a:p>
            <a:pPr algn="ctr">
              <a:defRPr/>
            </a:pPr>
            <a:endParaRPr lang="it-IT" sz="2800" b="1">
              <a:latin typeface="+mn-lt"/>
            </a:endParaRPr>
          </a:p>
          <a:p>
            <a:pPr algn="ctr">
              <a:defRPr/>
            </a:pPr>
            <a:endParaRPr lang="it-IT" sz="2800" b="1">
              <a:latin typeface="+mn-lt"/>
            </a:endParaRPr>
          </a:p>
          <a:p>
            <a:pPr algn="ctr">
              <a:defRPr/>
            </a:pPr>
            <a:endParaRPr lang="it-IT" sz="2800" b="1">
              <a:latin typeface="+mn-lt"/>
            </a:endParaRPr>
          </a:p>
          <a:p>
            <a:pPr algn="ctr">
              <a:defRPr/>
            </a:pPr>
            <a:endParaRPr lang="it-IT" sz="2800" b="1">
              <a:latin typeface="+mn-lt"/>
            </a:endParaRPr>
          </a:p>
          <a:p>
            <a:pPr>
              <a:defRPr/>
            </a:pPr>
            <a:r>
              <a:rPr lang="it-IT" sz="3200" b="1">
                <a:latin typeface="+mn-lt"/>
              </a:rPr>
              <a:t>                  A SEGUIRE LE INTERVISTE DELLA </a:t>
            </a:r>
          </a:p>
          <a:p>
            <a:pPr algn="ctr">
              <a:defRPr/>
            </a:pPr>
            <a:r>
              <a:rPr lang="it-IT" sz="3200" b="1">
                <a:latin typeface="+mn-lt"/>
              </a:rPr>
              <a:t>REDAZIONE GIORNALISTICA DELLA CLASSE 2^I</a:t>
            </a:r>
          </a:p>
          <a:p>
            <a:pPr>
              <a:defRPr/>
            </a:pPr>
            <a:r>
              <a:rPr lang="it-IT" sz="3200" b="1">
                <a:latin typeface="+mn-lt"/>
              </a:rPr>
              <a:t>      AD ALCUNI/E LORO COMPAGNI/E PER AIUTARE </a:t>
            </a:r>
          </a:p>
          <a:p>
            <a:pPr>
              <a:defRPr/>
            </a:pPr>
            <a:r>
              <a:rPr lang="it-IT" sz="3200" b="1">
                <a:latin typeface="+mn-lt"/>
              </a:rPr>
              <a:t>                   RAGAZZI E RAGAZZE PROVENIENTI </a:t>
            </a:r>
          </a:p>
          <a:p>
            <a:pPr>
              <a:defRPr/>
            </a:pPr>
            <a:r>
              <a:rPr lang="it-IT" sz="3200" b="1">
                <a:latin typeface="+mn-lt"/>
              </a:rPr>
              <a:t>           DA ALTRI PAESI AD AVERE INFORMAZIONI </a:t>
            </a:r>
          </a:p>
          <a:p>
            <a:pPr>
              <a:defRPr/>
            </a:pPr>
            <a:r>
              <a:rPr lang="it-IT" sz="3200" b="1">
                <a:latin typeface="+mn-lt"/>
              </a:rPr>
              <a:t>		          SULLA NOSTRA SCUOLA </a:t>
            </a:r>
          </a:p>
          <a:p>
            <a:pPr>
              <a:defRPr/>
            </a:pPr>
            <a:endParaRPr lang="it-IT" sz="3200" b="1">
              <a:latin typeface="+mn-lt"/>
            </a:endParaRPr>
          </a:p>
          <a:p>
            <a:pPr>
              <a:defRPr/>
            </a:pPr>
            <a:r>
              <a:rPr lang="it-IT" sz="3200" b="1">
                <a:latin typeface="+mn-lt"/>
              </a:rPr>
              <a:t>				</a:t>
            </a:r>
          </a:p>
          <a:p>
            <a:pPr>
              <a:defRPr/>
            </a:pPr>
            <a:r>
              <a:rPr lang="it-IT" sz="3200" b="1">
                <a:latin typeface="+mn-lt"/>
              </a:rPr>
              <a:t>		 </a:t>
            </a:r>
          </a:p>
        </p:txBody>
      </p:sp>
      <p:pic>
        <p:nvPicPr>
          <p:cNvPr id="26627" name="Immagine 3" descr="images (1).jpg"/>
          <p:cNvPicPr>
            <a:picLocks noChangeAspect="1"/>
          </p:cNvPicPr>
          <p:nvPr/>
        </p:nvPicPr>
        <p:blipFill>
          <a:blip r:embed="rId2" cstate="print"/>
          <a:srcRect b="8289"/>
          <a:stretch>
            <a:fillRect/>
          </a:stretch>
        </p:blipFill>
        <p:spPr bwMode="auto">
          <a:xfrm rot="225927">
            <a:off x="6434138" y="261938"/>
            <a:ext cx="2308225" cy="1979612"/>
          </a:xfrm>
          <a:prstGeom prst="rect">
            <a:avLst/>
          </a:prstGeom>
          <a:noFill/>
          <a:ln w="9525">
            <a:solidFill>
              <a:srgbClr val="002060"/>
            </a:solidFill>
            <a:miter lim="800000"/>
            <a:headEnd/>
            <a:tailEnd/>
          </a:ln>
        </p:spPr>
      </p:pic>
      <p:pic>
        <p:nvPicPr>
          <p:cNvPr id="25604" name="Immagine 4" descr="download (1).jpg"/>
          <p:cNvPicPr>
            <a:picLocks noChangeAspect="1"/>
          </p:cNvPicPr>
          <p:nvPr/>
        </p:nvPicPr>
        <p:blipFill>
          <a:blip r:embed="rId3" cstate="print"/>
          <a:srcRect/>
          <a:stretch>
            <a:fillRect/>
          </a:stretch>
        </p:blipFill>
        <p:spPr bwMode="auto">
          <a:xfrm>
            <a:off x="250825" y="4797425"/>
            <a:ext cx="2465388" cy="1692275"/>
          </a:xfrm>
          <a:prstGeom prst="rect">
            <a:avLst/>
          </a:prstGeom>
          <a:noFill/>
          <a:ln w="9525">
            <a:solidFill>
              <a:schemeClr val="accent5">
                <a:lumMod val="50000"/>
              </a:schemeClr>
            </a:solidFill>
            <a:miter lim="800000"/>
            <a:headEnd/>
            <a:tailEnd/>
          </a:ln>
        </p:spPr>
      </p:pic>
      <p:pic>
        <p:nvPicPr>
          <p:cNvPr id="25605" name="Immagine 5" descr="images.jpg"/>
          <p:cNvPicPr>
            <a:picLocks noChangeAspect="1"/>
          </p:cNvPicPr>
          <p:nvPr/>
        </p:nvPicPr>
        <p:blipFill>
          <a:blip r:embed="rId4" cstate="print"/>
          <a:srcRect/>
          <a:stretch>
            <a:fillRect/>
          </a:stretch>
        </p:blipFill>
        <p:spPr bwMode="auto">
          <a:xfrm>
            <a:off x="971550" y="260350"/>
            <a:ext cx="3333750" cy="1800225"/>
          </a:xfrm>
          <a:prstGeom prst="rect">
            <a:avLst/>
          </a:prstGeom>
          <a:noFill/>
          <a:ln w="9525">
            <a:solidFill>
              <a:schemeClr val="accent5">
                <a:lumMod val="50000"/>
              </a:schemeClr>
            </a:solidFill>
            <a:miter lim="800000"/>
            <a:headEnd/>
            <a:tailEnd/>
          </a:ln>
        </p:spPr>
      </p:pic>
      <p:pic>
        <p:nvPicPr>
          <p:cNvPr id="25606" name="Immagine 10"/>
          <p:cNvPicPr>
            <a:picLocks noChangeAspect="1"/>
          </p:cNvPicPr>
          <p:nvPr/>
        </p:nvPicPr>
        <p:blipFill>
          <a:blip r:embed="rId5" cstate="print"/>
          <a:srcRect/>
          <a:stretch>
            <a:fillRect/>
          </a:stretch>
        </p:blipFill>
        <p:spPr bwMode="auto">
          <a:xfrm>
            <a:off x="7092950" y="4868863"/>
            <a:ext cx="1619250" cy="1547812"/>
          </a:xfrm>
          <a:prstGeom prst="rect">
            <a:avLst/>
          </a:prstGeom>
          <a:noFill/>
          <a:ln w="9525">
            <a:solidFill>
              <a:schemeClr val="accent5">
                <a:lumMod val="50000"/>
              </a:schemeClr>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euc-powerpoint.officeapps.live.com/pods/GetClipboardImage.ashx?Id=fa370bc9-1686-4aa7-ae75-a8034dae18f6&amp;DC=GEU4&amp;wdoverrides=GetClipboardImageEnabled:true"/>
          <p:cNvPicPr>
            <a:picLocks noChangeAspect="1" noChangeArrowheads="1"/>
          </p:cNvPicPr>
          <p:nvPr/>
        </p:nvPicPr>
        <p:blipFill>
          <a:blip r:embed="rId2" cstate="print"/>
          <a:srcRect l="2757" t="3159" r="2495" b="25255"/>
          <a:stretch>
            <a:fillRect/>
          </a:stretch>
        </p:blipFill>
        <p:spPr bwMode="auto">
          <a:xfrm>
            <a:off x="1691680" y="0"/>
            <a:ext cx="5718325" cy="3240000"/>
          </a:xfrm>
          <a:prstGeom prst="rect">
            <a:avLst/>
          </a:prstGeom>
          <a:noFill/>
          <a:ln w="9525">
            <a:noFill/>
            <a:miter lim="800000"/>
            <a:headEnd/>
            <a:tailEnd/>
          </a:ln>
        </p:spPr>
      </p:pic>
      <p:sp>
        <p:nvSpPr>
          <p:cNvPr id="27651" name="Rettangolo 2"/>
          <p:cNvSpPr>
            <a:spLocks noChangeArrowheads="1"/>
          </p:cNvSpPr>
          <p:nvPr/>
        </p:nvSpPr>
        <p:spPr bwMode="auto">
          <a:xfrm>
            <a:off x="0" y="3356992"/>
            <a:ext cx="9144000" cy="3416320"/>
          </a:xfrm>
          <a:prstGeom prst="rect">
            <a:avLst/>
          </a:prstGeom>
          <a:noFill/>
          <a:ln w="9525">
            <a:noFill/>
            <a:miter lim="800000"/>
            <a:headEnd/>
            <a:tailEnd/>
          </a:ln>
        </p:spPr>
        <p:txBody>
          <a:bodyPr wrap="square">
            <a:spAutoFit/>
          </a:bodyPr>
          <a:lstStyle/>
          <a:p>
            <a:pPr marL="358775"/>
            <a:r>
              <a:rPr lang="it-IT" b="1" smtClean="0">
                <a:latin typeface="Comic Sans MS" pitchFamily="66" charset="0"/>
              </a:rPr>
              <a:t> ISTRUZIONI </a:t>
            </a:r>
            <a:r>
              <a:rPr lang="it-IT" b="1">
                <a:latin typeface="Comic Sans MS" pitchFamily="66" charset="0"/>
              </a:rPr>
              <a:t>PER ASCOLTARE GLI AUDIO DI ALCUNE INTERVISTE </a:t>
            </a:r>
          </a:p>
          <a:p>
            <a:pPr marL="358775"/>
            <a:endParaRPr lang="it-IT" b="1">
              <a:latin typeface="Comic Sans MS" pitchFamily="66" charset="0"/>
            </a:endParaRPr>
          </a:p>
          <a:p>
            <a:pPr marL="358775"/>
            <a:r>
              <a:rPr lang="it-IT" b="1">
                <a:latin typeface="Comic Sans MS" pitchFamily="66" charset="0"/>
              </a:rPr>
              <a:t>-se si scorre slide per slide, spostare il cursore sull’icona dell’audio e cliccare due </a:t>
            </a:r>
            <a:r>
              <a:rPr lang="it-IT" b="1" smtClean="0">
                <a:latin typeface="Comic Sans MS" pitchFamily="66" charset="0"/>
              </a:rPr>
              <a:t>volte sopra per ascoltare</a:t>
            </a:r>
          </a:p>
          <a:p>
            <a:pPr marL="358775"/>
            <a:endParaRPr lang="it-IT" b="1">
              <a:latin typeface="Comic Sans MS" pitchFamily="66" charset="0"/>
            </a:endParaRPr>
          </a:p>
          <a:p>
            <a:pPr marL="358775"/>
            <a:r>
              <a:rPr lang="it-IT" b="1">
                <a:latin typeface="Comic Sans MS" pitchFamily="66" charset="0"/>
              </a:rPr>
              <a:t>-se in modalità “presentazione”, premere il tasto “invio” sulla </a:t>
            </a:r>
            <a:r>
              <a:rPr lang="it-IT" b="1" smtClean="0">
                <a:latin typeface="Comic Sans MS" pitchFamily="66" charset="0"/>
              </a:rPr>
              <a:t>tastiera o spostare il cursore sull’icona dell’audio e cliccare sopra per ascoltare</a:t>
            </a:r>
          </a:p>
          <a:p>
            <a:pPr marL="358775"/>
            <a:endParaRPr lang="it-IT" b="1" smtClean="0">
              <a:latin typeface="Comic Sans MS" pitchFamily="66" charset="0"/>
            </a:endParaRPr>
          </a:p>
          <a:p>
            <a:pPr marL="358775"/>
            <a:r>
              <a:rPr lang="it-IT" b="1" smtClean="0">
                <a:latin typeface="Comic Sans MS" pitchFamily="66" charset="0"/>
              </a:rPr>
              <a:t>-per alcune versioni di PowerPoint, invece che cliccare due volte sull'icona audio, bisogna spostare il cursore su essa: sotto si aprirà  una barra audio dove è presente il simbolo "play" che va cliccato per ascoltare </a:t>
            </a:r>
          </a:p>
          <a:p>
            <a:pPr marL="358775"/>
            <a:endParaRPr lang="it-IT" b="1">
              <a:latin typeface="Comic Sans MS" pitchFamily="66"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logopascoli.jpg"/>
          <p:cNvPicPr>
            <a:picLocks noChangeAspect="1"/>
          </p:cNvPicPr>
          <p:nvPr/>
        </p:nvPicPr>
        <p:blipFill>
          <a:blip r:embed="rId2" cstate="print"/>
          <a:stretch>
            <a:fillRect/>
          </a:stretch>
        </p:blipFill>
        <p:spPr>
          <a:xfrm>
            <a:off x="2195513" y="1557338"/>
            <a:ext cx="4679950" cy="4679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olo 1"/>
          <p:cNvSpPr txBox="1">
            <a:spLocks/>
          </p:cNvSpPr>
          <p:nvPr/>
        </p:nvSpPr>
        <p:spPr>
          <a:xfrm>
            <a:off x="323850" y="188913"/>
            <a:ext cx="8496300" cy="1287462"/>
          </a:xfrm>
          <a:prstGeom prst="rect">
            <a:avLst/>
          </a:prstGeom>
          <a:solidFill>
            <a:schemeClr val="bg1"/>
          </a:solidFill>
        </p:spPr>
        <p:txBody>
          <a:bodyPr>
            <a:normAutofit/>
          </a:bodyPr>
          <a:lstStyle/>
          <a:p>
            <a:pPr algn="ctr">
              <a:defRPr/>
            </a:pPr>
            <a:r>
              <a:rPr lang="it-IT" sz="3600">
                <a:latin typeface="Arial Black" pitchFamily="34" charset="0"/>
                <a:ea typeface="+mj-ea"/>
                <a:cs typeface="+mj-cs"/>
              </a:rPr>
              <a:t>Parola d’ordine: </a:t>
            </a:r>
            <a:r>
              <a:rPr lang="it-IT" sz="3200">
                <a:latin typeface="Arial Black" pitchFamily="34" charset="0"/>
                <a:ea typeface="+mj-ea"/>
                <a:cs typeface="+mj-cs"/>
              </a:rPr>
              <a:t/>
            </a:r>
            <a:br>
              <a:rPr lang="it-IT" sz="3200">
                <a:latin typeface="Arial Black" pitchFamily="34" charset="0"/>
                <a:ea typeface="+mj-ea"/>
                <a:cs typeface="+mj-cs"/>
              </a:rPr>
            </a:br>
            <a:r>
              <a:rPr lang="it-IT" sz="3200">
                <a:latin typeface="Arial Black" pitchFamily="34" charset="0"/>
                <a:ea typeface="+mj-ea"/>
                <a:cs typeface="+mj-cs"/>
              </a:rPr>
              <a:t>ACCOGLIENZA!</a:t>
            </a:r>
            <a:endParaRPr lang="it-IT" sz="3200" dirty="0">
              <a:latin typeface="Arial Black" pitchFamily="34" charset="0"/>
              <a:ea typeface="+mj-ea"/>
              <a:cs typeface="+mj-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milena\Downloads\IMG_20201221_122129 (1).jpg"/>
          <p:cNvPicPr>
            <a:picLocks noChangeAspect="1" noChangeArrowheads="1"/>
          </p:cNvPicPr>
          <p:nvPr/>
        </p:nvPicPr>
        <p:blipFill>
          <a:blip r:embed="rId2" cstate="print"/>
          <a:srcRect l="24003" t="8001" r="7990" b="30659"/>
          <a:stretch>
            <a:fillRect/>
          </a:stretch>
        </p:blipFill>
        <p:spPr bwMode="auto">
          <a:xfrm>
            <a:off x="611188" y="620713"/>
            <a:ext cx="7983537" cy="540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9144000" cy="6858000"/>
          </a:xfrm>
          <a:solidFill>
            <a:schemeClr val="accent6">
              <a:lumMod val="40000"/>
              <a:lumOff val="60000"/>
            </a:schemeClr>
          </a:solidFill>
        </p:spPr>
        <p:txBody>
          <a:bodyPr>
            <a:normAutofit lnSpcReduction="10000"/>
          </a:bodyPr>
          <a:lstStyle/>
          <a:p>
            <a:pPr marL="180000">
              <a:lnSpc>
                <a:spcPct val="110000"/>
              </a:lnSpc>
              <a:spcBef>
                <a:spcPts val="0"/>
              </a:spcBef>
              <a:buFont typeface="Arial" charset="0"/>
              <a:buNone/>
              <a:defRPr/>
            </a:pPr>
            <a:r>
              <a:rPr lang="it-IT" sz="2400" smtClean="0"/>
              <a:t>  					              </a:t>
            </a:r>
          </a:p>
          <a:p>
            <a:pPr marL="180000">
              <a:lnSpc>
                <a:spcPct val="110000"/>
              </a:lnSpc>
              <a:spcBef>
                <a:spcPts val="0"/>
              </a:spcBef>
              <a:buFont typeface="Arial" charset="0"/>
              <a:buNone/>
              <a:defRPr/>
            </a:pPr>
            <a:r>
              <a:rPr lang="it-IT" sz="2400" smtClean="0"/>
              <a:t>						Siamo in visita in veste giornalistica				              alla Scuola Secondaria di I Grado				              “Giovanni Pascoli” (nella sua sede 					 succursale) di Perugia per				                            intervistare alcuni alunni della 				              classe 2^I e capire insieme a loro come viene trattata in questa scuola l’accoglienza verso gli alunni di altra nazionalità, anche in relazione </a:t>
            </a:r>
            <a:r>
              <a:rPr lang="it-IT" sz="2400" dirty="0" smtClean="0"/>
              <a:t>ai </a:t>
            </a:r>
            <a:r>
              <a:rPr lang="it-IT" sz="2400" smtClean="0"/>
              <a:t>dati ISTAT che riportano </a:t>
            </a:r>
            <a:r>
              <a:rPr lang="it-IT" sz="2400" dirty="0" smtClean="0"/>
              <a:t>che </a:t>
            </a:r>
            <a:r>
              <a:rPr lang="it-IT" sz="2400" smtClean="0"/>
              <a:t>il 19% circa </a:t>
            </a:r>
            <a:r>
              <a:rPr lang="it-IT" sz="2400" dirty="0" smtClean="0"/>
              <a:t>della popolazione </a:t>
            </a:r>
            <a:r>
              <a:rPr lang="it-IT" sz="2400" smtClean="0"/>
              <a:t>residente in zona è </a:t>
            </a:r>
            <a:r>
              <a:rPr lang="it-IT" sz="2400" dirty="0" smtClean="0"/>
              <a:t>straniera.</a:t>
            </a:r>
          </a:p>
          <a:p>
            <a:pPr marL="180000">
              <a:lnSpc>
                <a:spcPct val="110000"/>
              </a:lnSpc>
              <a:spcBef>
                <a:spcPts val="0"/>
              </a:spcBef>
              <a:buFont typeface="Arial" charset="0"/>
              <a:buNone/>
              <a:defRPr/>
            </a:pPr>
            <a:r>
              <a:rPr lang="it-IT" sz="2400" smtClean="0"/>
              <a:t>   Gli intervistati ci raccontano che vengono attivati corsi di </a:t>
            </a:r>
            <a:r>
              <a:rPr lang="it-IT" sz="2400" dirty="0" smtClean="0"/>
              <a:t>vari livelli per aiutare i ragazzi stranieri ad apprendere meglio la </a:t>
            </a:r>
            <a:r>
              <a:rPr lang="it-IT" sz="2400" smtClean="0"/>
              <a:t>lingua italiana e che </a:t>
            </a:r>
            <a:r>
              <a:rPr lang="it-IT" sz="2400" dirty="0" smtClean="0"/>
              <a:t>g</a:t>
            </a:r>
            <a:r>
              <a:rPr lang="it-IT" sz="2400" smtClean="0"/>
              <a:t>li </a:t>
            </a:r>
            <a:r>
              <a:rPr lang="it-IT" sz="2400" dirty="0" smtClean="0"/>
              <a:t>insegnanti cercano di </a:t>
            </a:r>
            <a:r>
              <a:rPr lang="it-IT" sz="2400" smtClean="0"/>
              <a:t>far integrare i nuovi arrivati e </a:t>
            </a:r>
            <a:r>
              <a:rPr lang="it-IT" sz="2400" dirty="0" smtClean="0"/>
              <a:t>di facilitare il </a:t>
            </a:r>
            <a:r>
              <a:rPr lang="it-IT" sz="2400" smtClean="0"/>
              <a:t>loro apprendimento; anche la classe fa la sua parte e cerca di favorire l’inserimento dei nuovi compagni.     </a:t>
            </a:r>
          </a:p>
          <a:p>
            <a:pPr marL="180000">
              <a:lnSpc>
                <a:spcPct val="110000"/>
              </a:lnSpc>
              <a:spcBef>
                <a:spcPts val="0"/>
              </a:spcBef>
              <a:buFont typeface="Arial" charset="0"/>
              <a:buNone/>
              <a:defRPr/>
            </a:pPr>
            <a:r>
              <a:rPr lang="it-IT" sz="2400" smtClean="0"/>
              <a:t>     </a:t>
            </a:r>
          </a:p>
          <a:p>
            <a:pPr marL="180000">
              <a:lnSpc>
                <a:spcPct val="110000"/>
              </a:lnSpc>
              <a:spcBef>
                <a:spcPts val="0"/>
              </a:spcBef>
              <a:buFont typeface="Arial" charset="0"/>
              <a:buNone/>
              <a:defRPr/>
            </a:pPr>
            <a:r>
              <a:rPr lang="it-IT" sz="2400" smtClean="0"/>
              <a:t>	Passiamo ora ad intervistare  gli/le alunni/e per capire meglio alcuni aspetti riguardanti la scuola nel suo complesso.</a:t>
            </a:r>
            <a:endParaRPr lang="it-IT" sz="2400" dirty="0" smtClean="0"/>
          </a:p>
          <a:p>
            <a:pPr>
              <a:buFont typeface="Arial" charset="0"/>
              <a:buNone/>
              <a:defRPr/>
            </a:pPr>
            <a:endParaRPr lang="it-IT" sz="2000" dirty="0" smtClean="0"/>
          </a:p>
        </p:txBody>
      </p:sp>
      <p:pic>
        <p:nvPicPr>
          <p:cNvPr id="5" name="Immagine 4" descr="ppt_slide1.jpg"/>
          <p:cNvPicPr>
            <a:picLocks noChangeAspect="1"/>
          </p:cNvPicPr>
          <p:nvPr/>
        </p:nvPicPr>
        <p:blipFill>
          <a:blip r:embed="rId3" cstate="print"/>
          <a:srcRect l="3398" t="15796" b="25176"/>
          <a:stretch>
            <a:fillRect/>
          </a:stretch>
        </p:blipFill>
        <p:spPr>
          <a:xfrm>
            <a:off x="395288" y="476250"/>
            <a:ext cx="4094162" cy="1943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a:xfrm>
            <a:off x="468313" y="188913"/>
            <a:ext cx="8207375" cy="1368425"/>
          </a:xfrm>
          <a:solidFill>
            <a:schemeClr val="accent6">
              <a:lumMod val="60000"/>
              <a:lumOff val="40000"/>
            </a:schemeClr>
          </a:solidFill>
          <a:ln>
            <a:solidFill>
              <a:schemeClr val="accent6">
                <a:lumMod val="50000"/>
              </a:schemeClr>
            </a:solidFill>
          </a:ln>
        </p:spPr>
        <p:txBody>
          <a:bodyPr/>
          <a:lstStyle/>
          <a:p>
            <a:pPr eaLnBrk="1" hangingPunct="1">
              <a:defRPr/>
            </a:pPr>
            <a:r>
              <a:rPr lang="it-IT" b="1" smtClean="0">
                <a:latin typeface="Aparajita" pitchFamily="34" charset="0"/>
                <a:cs typeface="Aparajita" pitchFamily="34" charset="0"/>
              </a:rPr>
              <a:t>Quale significato ha per noi la parola </a:t>
            </a:r>
            <a:r>
              <a:rPr lang="it-IT" b="1" i="1" smtClean="0">
                <a:latin typeface="Aparajita" pitchFamily="34" charset="0"/>
                <a:cs typeface="Aparajita" pitchFamily="34" charset="0"/>
              </a:rPr>
              <a:t>accoglienza</a:t>
            </a:r>
            <a:r>
              <a:rPr lang="it-IT" b="1" smtClean="0">
                <a:latin typeface="Aparajita" pitchFamily="34" charset="0"/>
                <a:cs typeface="Aparajita" pitchFamily="34" charset="0"/>
              </a:rPr>
              <a:t>?</a:t>
            </a:r>
          </a:p>
        </p:txBody>
      </p:sp>
      <p:sp>
        <p:nvSpPr>
          <p:cNvPr id="3" name="Sottotitolo 2"/>
          <p:cNvSpPr>
            <a:spLocks noGrp="1"/>
          </p:cNvSpPr>
          <p:nvPr>
            <p:ph type="subTitle" idx="1"/>
          </p:nvPr>
        </p:nvSpPr>
        <p:spPr>
          <a:xfrm>
            <a:off x="1371600" y="3886200"/>
            <a:ext cx="6400800" cy="1343025"/>
          </a:xfrm>
        </p:spPr>
        <p:txBody>
          <a:bodyPr rtlCol="0">
            <a:normAutofit/>
          </a:bodyPr>
          <a:lstStyle/>
          <a:p>
            <a:pPr eaLnBrk="1" fontAlgn="auto" hangingPunct="1">
              <a:spcAft>
                <a:spcPts val="0"/>
              </a:spcAft>
              <a:buFont typeface="Arial" panose="020B0604020202020204" pitchFamily="34" charset="0"/>
              <a:buNone/>
              <a:defRPr/>
            </a:pPr>
            <a:r>
              <a:rPr lang="it-IT" dirty="0" smtClean="0"/>
              <a:t>Lavoro di</a:t>
            </a:r>
          </a:p>
          <a:p>
            <a:pPr eaLnBrk="1" fontAlgn="auto" hangingPunct="1">
              <a:spcAft>
                <a:spcPts val="0"/>
              </a:spcAft>
              <a:buFont typeface="Arial" panose="020B0604020202020204" pitchFamily="34" charset="0"/>
              <a:buNone/>
              <a:defRPr/>
            </a:pPr>
            <a:r>
              <a:rPr lang="it-IT" dirty="0" smtClean="0"/>
              <a:t> </a:t>
            </a:r>
          </a:p>
        </p:txBody>
      </p:sp>
      <p:pic>
        <p:nvPicPr>
          <p:cNvPr id="4100" name="Picture 2" descr="C:\Users\Martina\Desktop\MANI.jpg"/>
          <p:cNvPicPr>
            <a:picLocks noChangeAspect="1" noChangeArrowheads="1"/>
          </p:cNvPicPr>
          <p:nvPr/>
        </p:nvPicPr>
        <p:blipFill>
          <a:blip r:embed="rId2" cstate="print"/>
          <a:srcRect/>
          <a:stretch>
            <a:fillRect/>
          </a:stretch>
        </p:blipFill>
        <p:spPr bwMode="auto">
          <a:xfrm>
            <a:off x="2268538" y="1844675"/>
            <a:ext cx="4679950" cy="4679950"/>
          </a:xfrm>
          <a:prstGeom prst="rect">
            <a:avLst/>
          </a:prstGeom>
          <a:noFill/>
          <a:ln w="9525">
            <a:solidFill>
              <a:schemeClr val="accent6">
                <a:lumMod val="50000"/>
              </a:schemeClr>
            </a:solid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 posizione.">
            <a:hlinkClick r:id="" action="ppaction://media"/>
          </p:cNvPr>
          <p:cNvPicPr>
            <a:picLocks noRot="1" noChangeAspect="1"/>
          </p:cNvPicPr>
          <p:nvPr>
            <a:wavAudioFile r:embed="rId1" name="La posizione."/>
          </p:nvPr>
        </p:nvPicPr>
        <p:blipFill>
          <a:blip r:embed="rId3" cstate="print"/>
          <a:srcRect/>
          <a:stretch>
            <a:fillRect/>
          </a:stretch>
        </p:blipFill>
        <p:spPr bwMode="auto">
          <a:xfrm>
            <a:off x="8172450" y="188913"/>
            <a:ext cx="720725" cy="620712"/>
          </a:xfrm>
          <a:prstGeom prst="rect">
            <a:avLst/>
          </a:prstGeom>
          <a:noFill/>
          <a:ln w="9525">
            <a:noFill/>
            <a:miter lim="800000"/>
            <a:headEnd/>
            <a:tailEnd/>
          </a:ln>
        </p:spPr>
      </p:pic>
      <p:pic>
        <p:nvPicPr>
          <p:cNvPr id="6" name="Immagine 5" descr="foto scuola fatte da noi.jpeg"/>
          <p:cNvPicPr>
            <a:picLocks noChangeAspect="1"/>
          </p:cNvPicPr>
          <p:nvPr/>
        </p:nvPicPr>
        <p:blipFill>
          <a:blip r:embed="rId4" cstate="print"/>
          <a:stretch>
            <a:fillRect/>
          </a:stretch>
        </p:blipFill>
        <p:spPr>
          <a:xfrm>
            <a:off x="1619250" y="3500438"/>
            <a:ext cx="6075363" cy="295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ttangolo 6"/>
          <p:cNvSpPr/>
          <p:nvPr/>
        </p:nvSpPr>
        <p:spPr>
          <a:xfrm>
            <a:off x="1187450" y="260350"/>
            <a:ext cx="6840538" cy="461963"/>
          </a:xfrm>
          <a:prstGeom prst="rect">
            <a:avLst/>
          </a:prstGeom>
          <a:solidFill>
            <a:schemeClr val="accent2">
              <a:lumMod val="40000"/>
              <a:lumOff val="60000"/>
            </a:schemeClr>
          </a:solidFill>
          <a:ln>
            <a:solidFill>
              <a:schemeClr val="accent2">
                <a:lumMod val="50000"/>
              </a:schemeClr>
            </a:solidFill>
          </a:ln>
        </p:spPr>
        <p:txBody>
          <a:bodyPr>
            <a:spAutoFit/>
          </a:bodyPr>
          <a:lstStyle/>
          <a:p>
            <a:pPr algn="ctr">
              <a:defRPr/>
            </a:pPr>
            <a:r>
              <a:rPr lang="it-IT" sz="2400">
                <a:latin typeface="+mn-lt"/>
              </a:rPr>
              <a:t> </a:t>
            </a:r>
            <a:r>
              <a:rPr lang="it-IT" sz="2400" b="1">
                <a:latin typeface="+mn-lt"/>
              </a:rPr>
              <a:t>LA POSIZIONE DELLA SCUOLA</a:t>
            </a:r>
            <a:endParaRPr lang="it-IT" sz="2400" b="1" dirty="0">
              <a:latin typeface="+mn-lt"/>
            </a:endParaRPr>
          </a:p>
        </p:txBody>
      </p:sp>
      <p:sp>
        <p:nvSpPr>
          <p:cNvPr id="8" name="Rettangolo 7"/>
          <p:cNvSpPr/>
          <p:nvPr/>
        </p:nvSpPr>
        <p:spPr>
          <a:xfrm>
            <a:off x="323850" y="836613"/>
            <a:ext cx="8496300" cy="2462212"/>
          </a:xfrm>
          <a:prstGeom prst="rect">
            <a:avLst/>
          </a:prstGeom>
          <a:solidFill>
            <a:schemeClr val="accent2">
              <a:lumMod val="20000"/>
              <a:lumOff val="80000"/>
            </a:schemeClr>
          </a:solidFill>
          <a:ln>
            <a:solidFill>
              <a:schemeClr val="accent2">
                <a:lumMod val="50000"/>
              </a:schemeClr>
            </a:solidFill>
          </a:ln>
        </p:spPr>
        <p:txBody>
          <a:bodyPr>
            <a:spAutoFit/>
          </a:bodyPr>
          <a:lstStyle/>
          <a:p>
            <a:pPr>
              <a:defRPr/>
            </a:pPr>
            <a:r>
              <a:rPr lang="it-IT" sz="2200">
                <a:latin typeface="+mn-lt"/>
              </a:rPr>
              <a:t>Tutte e due le strutture  scolastiche (centrale e succursale) ospitano una Scuola dell’Infanzia, una </a:t>
            </a:r>
            <a:r>
              <a:rPr lang="it-IT" sz="2200" dirty="0">
                <a:latin typeface="+mn-lt"/>
              </a:rPr>
              <a:t>Scuola Primaria </a:t>
            </a:r>
            <a:r>
              <a:rPr lang="it-IT" sz="2200">
                <a:latin typeface="+mn-lt"/>
              </a:rPr>
              <a:t>e i plessi della </a:t>
            </a:r>
            <a:r>
              <a:rPr lang="it-IT" sz="2200" dirty="0">
                <a:latin typeface="+mn-lt"/>
              </a:rPr>
              <a:t>Scuola </a:t>
            </a:r>
            <a:r>
              <a:rPr lang="it-IT" sz="2200">
                <a:latin typeface="+mn-lt"/>
              </a:rPr>
              <a:t>Secondaria </a:t>
            </a:r>
          </a:p>
          <a:p>
            <a:pPr>
              <a:defRPr/>
            </a:pPr>
            <a:r>
              <a:rPr lang="it-IT" sz="2200">
                <a:latin typeface="+mn-lt"/>
              </a:rPr>
              <a:t>di I Grado “Giovanni Pascoli”. </a:t>
            </a:r>
          </a:p>
          <a:p>
            <a:pPr>
              <a:defRPr/>
            </a:pPr>
            <a:r>
              <a:rPr lang="it-IT" sz="2200">
                <a:latin typeface="+mn-lt"/>
              </a:rPr>
              <a:t>Le due scuole si trovano nei quartieri di “Madonna Alta” e “Bellocchio”,</a:t>
            </a:r>
          </a:p>
          <a:p>
            <a:pPr>
              <a:defRPr/>
            </a:pPr>
            <a:r>
              <a:rPr lang="it-IT" sz="2200">
                <a:latin typeface="+mn-lt"/>
              </a:rPr>
              <a:t>vicino alla stazione ferroviaria e del minimetrò. </a:t>
            </a:r>
          </a:p>
          <a:p>
            <a:pPr>
              <a:defRPr/>
            </a:pPr>
            <a:r>
              <a:rPr lang="it-IT" sz="2200">
                <a:latin typeface="+mn-lt"/>
              </a:rPr>
              <a:t>Negli </a:t>
            </a:r>
            <a:r>
              <a:rPr lang="it-IT" sz="2200" dirty="0">
                <a:latin typeface="+mn-lt"/>
              </a:rPr>
              <a:t>anni la collaborazione tra </a:t>
            </a:r>
            <a:r>
              <a:rPr lang="it-IT" sz="2200">
                <a:latin typeface="+mn-lt"/>
              </a:rPr>
              <a:t>le scuole di diverso circolo si </a:t>
            </a:r>
            <a:r>
              <a:rPr lang="it-IT" sz="2200" dirty="0">
                <a:latin typeface="+mn-lt"/>
              </a:rPr>
              <a:t>è sempre più rafforzata anche </a:t>
            </a:r>
            <a:r>
              <a:rPr lang="it-IT" sz="2200">
                <a:latin typeface="+mn-lt"/>
              </a:rPr>
              <a:t>attraverso le attività di continuità e gli </a:t>
            </a:r>
            <a:r>
              <a:rPr lang="it-IT" sz="2200" dirty="0">
                <a:latin typeface="+mn-lt"/>
              </a:rPr>
              <a:t>Open </a:t>
            </a:r>
            <a:r>
              <a:rPr lang="it-IT" sz="2200" err="1">
                <a:latin typeface="+mn-lt"/>
              </a:rPr>
              <a:t>Day</a:t>
            </a:r>
            <a:r>
              <a:rPr lang="it-IT" sz="2200">
                <a:latin typeface="+mn-lt"/>
              </a:rPr>
              <a:t>.</a:t>
            </a:r>
            <a:endParaRPr lang="it-IT" sz="2200" dirty="0">
              <a:latin typeface="+mn-l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42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188913"/>
            <a:ext cx="8785225" cy="1123950"/>
          </a:xfrm>
          <a:solidFill>
            <a:schemeClr val="accent3">
              <a:lumMod val="40000"/>
              <a:lumOff val="60000"/>
            </a:schemeClr>
          </a:solidFill>
          <a:ln>
            <a:solidFill>
              <a:schemeClr val="accent3">
                <a:lumMod val="50000"/>
              </a:schemeClr>
            </a:solidFill>
          </a:ln>
        </p:spPr>
        <p:txBody>
          <a:bodyPr>
            <a:normAutofit fontScale="90000"/>
          </a:bodyPr>
          <a:lstStyle/>
          <a:p>
            <a:pPr>
              <a:defRPr/>
            </a:pPr>
            <a:r>
              <a:rPr lang="it-IT" sz="2800" smtClean="0">
                <a:latin typeface="Arial Black" pitchFamily="34" charset="0"/>
              </a:rPr>
              <a:t/>
            </a:r>
            <a:br>
              <a:rPr lang="it-IT" sz="2800" smtClean="0">
                <a:latin typeface="Arial Black" pitchFamily="34" charset="0"/>
              </a:rPr>
            </a:br>
            <a:r>
              <a:rPr lang="it-IT" sz="3100" b="1" smtClean="0">
                <a:latin typeface="+mn-lt"/>
              </a:rPr>
              <a:t>Gli alunni ci fanno da guida per orientarci </a:t>
            </a:r>
            <a:br>
              <a:rPr lang="it-IT" sz="3100" b="1" smtClean="0">
                <a:latin typeface="+mn-lt"/>
              </a:rPr>
            </a:br>
            <a:r>
              <a:rPr lang="it-IT" sz="3100" b="1" smtClean="0">
                <a:latin typeface="+mn-lt"/>
              </a:rPr>
              <a:t>all’interno del plesso scolastico </a:t>
            </a:r>
            <a:br>
              <a:rPr lang="it-IT" sz="3100" b="1" smtClean="0">
                <a:latin typeface="+mn-lt"/>
              </a:rPr>
            </a:br>
            <a:endParaRPr lang="it-IT" sz="3100" b="1" dirty="0">
              <a:latin typeface="+mn-lt"/>
            </a:endParaRPr>
          </a:p>
        </p:txBody>
      </p:sp>
      <p:sp>
        <p:nvSpPr>
          <p:cNvPr id="30723" name="Segnaposto contenuto 2"/>
          <p:cNvSpPr>
            <a:spLocks noGrp="1"/>
          </p:cNvSpPr>
          <p:nvPr>
            <p:ph idx="1"/>
          </p:nvPr>
        </p:nvSpPr>
        <p:spPr>
          <a:xfrm>
            <a:off x="179388" y="1557338"/>
            <a:ext cx="8785225" cy="4967287"/>
          </a:xfrm>
          <a:solidFill>
            <a:schemeClr val="accent3">
              <a:lumMod val="20000"/>
              <a:lumOff val="80000"/>
            </a:schemeClr>
          </a:solidFill>
          <a:ln>
            <a:solidFill>
              <a:schemeClr val="accent3">
                <a:lumMod val="50000"/>
              </a:schemeClr>
            </a:solidFill>
          </a:ln>
        </p:spPr>
        <p:txBody>
          <a:bodyPr/>
          <a:lstStyle/>
          <a:p>
            <a:pPr marL="179388" indent="0">
              <a:spcBef>
                <a:spcPct val="0"/>
              </a:spcBef>
              <a:buFont typeface="Arial" charset="0"/>
              <a:buNone/>
              <a:defRPr/>
            </a:pPr>
            <a:r>
              <a:rPr lang="it-IT" altLang="it-IT" sz="2400" smtClean="0"/>
              <a:t>La sede succursale “Giovanni Pascoli” ha davanti all’ingresso un grande piazzale dove i ragazzi si possono riunire prima e dopo le lezioni, non in tempi di “corona-virus” però!</a:t>
            </a:r>
          </a:p>
          <a:p>
            <a:pPr marL="179388" indent="0">
              <a:spcBef>
                <a:spcPct val="0"/>
              </a:spcBef>
              <a:buFont typeface="Arial" charset="0"/>
              <a:buNone/>
              <a:defRPr/>
            </a:pPr>
            <a:r>
              <a:rPr lang="it-IT" altLang="it-IT" sz="2400" smtClean="0"/>
              <a:t>Appena si entra, sulla sinistra troviamo l’“aula professori” e poco più avanti, verso la medesima direzione, sono collocate alcune aule. </a:t>
            </a:r>
          </a:p>
          <a:p>
            <a:pPr marL="179388" indent="0">
              <a:spcBef>
                <a:spcPct val="0"/>
              </a:spcBef>
              <a:buFont typeface="Arial" charset="0"/>
              <a:buNone/>
              <a:defRPr/>
            </a:pPr>
            <a:r>
              <a:rPr lang="it-IT" altLang="it-IT" sz="2400" smtClean="0"/>
              <a:t>Se ci dirigiamo sulla destra, nel grande atrio, si trova la bidelleria e di fianco ad essa la cosiddetta “aula Covid” che fino all’anno scorso veniva utilizzata come spazio per supporto agli alunni.</a:t>
            </a:r>
          </a:p>
          <a:p>
            <a:pPr marL="179388" indent="0">
              <a:spcBef>
                <a:spcPct val="0"/>
              </a:spcBef>
              <a:buFont typeface="Arial" charset="0"/>
              <a:buNone/>
              <a:defRPr/>
            </a:pPr>
            <a:r>
              <a:rPr lang="it-IT" altLang="it-IT" sz="2400" smtClean="0"/>
              <a:t>Sempre sulla destra si trovano due rampe di scale: una che porta alla Scuola Primaria “Comparozzi”, mentre l’altra scende verso la Scuola dell’Infanzia “Il piccolo principe” e verso la palestra. </a:t>
            </a:r>
          </a:p>
          <a:p>
            <a:pPr marL="179388" indent="0">
              <a:spcBef>
                <a:spcPct val="0"/>
              </a:spcBef>
              <a:buFont typeface="Arial" charset="0"/>
              <a:buNone/>
              <a:defRPr/>
            </a:pPr>
            <a:r>
              <a:rPr lang="it-IT" altLang="it-IT" sz="2400" smtClean="0"/>
              <a:t>In fondo ai due corridoi presenti, si trovano le altre aule ed i servizi igienici.</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p:cNvSpPr>
            <a:spLocks noGrp="1"/>
          </p:cNvSpPr>
          <p:nvPr>
            <p:ph type="title"/>
          </p:nvPr>
        </p:nvSpPr>
        <p:spPr>
          <a:xfrm>
            <a:off x="755650" y="4221163"/>
            <a:ext cx="3455988" cy="360362"/>
          </a:xfrm>
        </p:spPr>
        <p:txBody>
          <a:bodyPr/>
          <a:lstStyle/>
          <a:p>
            <a:r>
              <a:rPr lang="it-IT" sz="2000" b="1" smtClean="0"/>
              <a:t>La bidelleria</a:t>
            </a:r>
          </a:p>
        </p:txBody>
      </p:sp>
      <p:pic>
        <p:nvPicPr>
          <p:cNvPr id="4" name="Segnaposto contenuto 3" descr="bidelleria modificata.jpg"/>
          <p:cNvPicPr>
            <a:picLocks noGrp="1" noChangeAspect="1"/>
          </p:cNvPicPr>
          <p:nvPr>
            <p:ph idx="1"/>
          </p:nvPr>
        </p:nvPicPr>
        <p:blipFill>
          <a:blip r:embed="rId2" cstate="print"/>
          <a:srcRect l="5210" r="10581" b="8153"/>
          <a:stretch>
            <a:fillRect/>
          </a:stretch>
        </p:blipFill>
        <p:spPr>
          <a:xfrm>
            <a:off x="468313" y="549275"/>
            <a:ext cx="3957637" cy="3598863"/>
          </a:xfrm>
          <a:ln w="38100" cap="sq">
            <a:solidFill>
              <a:srgbClr val="000000"/>
            </a:solidFill>
          </a:ln>
          <a:effectLst>
            <a:outerShdw blurRad="50800" dist="38100" dir="2700000" algn="tl" rotWithShape="0">
              <a:srgbClr val="000000">
                <a:alpha val="43000"/>
              </a:srgbClr>
            </a:outerShdw>
          </a:effectLst>
        </p:spPr>
      </p:pic>
      <p:pic>
        <p:nvPicPr>
          <p:cNvPr id="33796" name="Picture 2" descr="C:\Users\milena\Desktop\immagini scuola\IMG_20201211_223524.jpg"/>
          <p:cNvPicPr>
            <a:picLocks noChangeAspect="1" noChangeArrowheads="1"/>
          </p:cNvPicPr>
          <p:nvPr/>
        </p:nvPicPr>
        <p:blipFill>
          <a:blip r:embed="rId3" cstate="print"/>
          <a:srcRect/>
          <a:stretch>
            <a:fillRect/>
          </a:stretch>
        </p:blipFill>
        <p:spPr bwMode="auto">
          <a:xfrm>
            <a:off x="-6076950" y="-6991350"/>
            <a:ext cx="3678237" cy="3600450"/>
          </a:xfrm>
          <a:prstGeom prst="rect">
            <a:avLst/>
          </a:prstGeom>
          <a:noFill/>
          <a:ln w="9525">
            <a:noFill/>
            <a:miter lim="800000"/>
            <a:headEnd/>
            <a:tailEnd/>
          </a:ln>
        </p:spPr>
      </p:pic>
      <p:pic>
        <p:nvPicPr>
          <p:cNvPr id="33797" name="Picture 3" descr="C:\Users\milena\Desktop\immagini scuola\IMG_20201211_223524.jpg"/>
          <p:cNvPicPr>
            <a:picLocks noChangeAspect="1" noChangeArrowheads="1"/>
          </p:cNvPicPr>
          <p:nvPr/>
        </p:nvPicPr>
        <p:blipFill>
          <a:blip r:embed="rId4" cstate="print"/>
          <a:srcRect/>
          <a:stretch>
            <a:fillRect/>
          </a:stretch>
        </p:blipFill>
        <p:spPr bwMode="auto">
          <a:xfrm>
            <a:off x="-6076950" y="-6991350"/>
            <a:ext cx="4414837" cy="4319587"/>
          </a:xfrm>
          <a:prstGeom prst="rect">
            <a:avLst/>
          </a:prstGeom>
          <a:noFill/>
          <a:ln w="9525">
            <a:noFill/>
            <a:miter lim="800000"/>
            <a:headEnd/>
            <a:tailEnd/>
          </a:ln>
        </p:spPr>
      </p:pic>
      <p:pic>
        <p:nvPicPr>
          <p:cNvPr id="7" name="Immagine 6" descr="IMG_20201211_223524.jpg"/>
          <p:cNvPicPr>
            <a:picLocks noChangeAspect="1"/>
          </p:cNvPicPr>
          <p:nvPr/>
        </p:nvPicPr>
        <p:blipFill>
          <a:blip r:embed="rId3" cstate="print"/>
          <a:stretch>
            <a:fillRect/>
          </a:stretch>
        </p:blipFill>
        <p:spPr>
          <a:xfrm>
            <a:off x="4716463" y="1700213"/>
            <a:ext cx="3862387" cy="3779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asellaDiTesto 7"/>
          <p:cNvSpPr txBox="1"/>
          <p:nvPr/>
        </p:nvSpPr>
        <p:spPr>
          <a:xfrm flipH="1">
            <a:off x="4716463" y="5589588"/>
            <a:ext cx="3887787" cy="400050"/>
          </a:xfrm>
          <a:prstGeom prst="rect">
            <a:avLst/>
          </a:prstGeom>
          <a:noFill/>
        </p:spPr>
        <p:txBody>
          <a:bodyPr>
            <a:spAutoFit/>
          </a:bodyPr>
          <a:lstStyle/>
          <a:p>
            <a:pPr algn="ctr">
              <a:defRPr/>
            </a:pPr>
            <a:r>
              <a:rPr lang="it-IT" sz="2000" b="1">
                <a:latin typeface="+mn-lt"/>
              </a:rPr>
              <a:t>L’aula insegnanti</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8313" y="476250"/>
            <a:ext cx="8207375" cy="1143000"/>
          </a:xfrm>
          <a:solidFill>
            <a:schemeClr val="accent1">
              <a:lumMod val="20000"/>
              <a:lumOff val="80000"/>
            </a:schemeClr>
          </a:solidFill>
          <a:ln>
            <a:solidFill>
              <a:schemeClr val="accent5">
                <a:lumMod val="50000"/>
              </a:schemeClr>
            </a:solidFill>
          </a:ln>
        </p:spPr>
        <p:txBody>
          <a:bodyPr>
            <a:noAutofit/>
          </a:bodyPr>
          <a:lstStyle/>
          <a:p>
            <a:pPr>
              <a:defRPr/>
            </a:pPr>
            <a:r>
              <a:rPr lang="it-IT" sz="2400" b="1" smtClean="0">
                <a:latin typeface="+mn-lt"/>
              </a:rPr>
              <a:t>- Orario </a:t>
            </a:r>
            <a:r>
              <a:rPr lang="it-IT" sz="2400" b="1" dirty="0" smtClean="0">
                <a:latin typeface="+mn-lt"/>
              </a:rPr>
              <a:t>scolastico </a:t>
            </a:r>
            <a:r>
              <a:rPr lang="it-IT" sz="2400" b="1" smtClean="0">
                <a:latin typeface="+mn-lt"/>
              </a:rPr>
              <a:t>e materie -</a:t>
            </a:r>
            <a:r>
              <a:rPr lang="it-IT" sz="2400" b="1" dirty="0" smtClean="0">
                <a:latin typeface="+mn-lt"/>
              </a:rPr>
              <a:t/>
            </a:r>
            <a:br>
              <a:rPr lang="it-IT" sz="2400" b="1" dirty="0" smtClean="0">
                <a:latin typeface="+mn-lt"/>
              </a:rPr>
            </a:br>
            <a:r>
              <a:rPr lang="it-IT" sz="2400" b="1" smtClean="0">
                <a:latin typeface="+mn-lt"/>
              </a:rPr>
              <a:t>   un esempio: orario settimanale della classe 2^I</a:t>
            </a:r>
            <a:endParaRPr lang="it-IT" sz="2400" b="1" dirty="0">
              <a:latin typeface="+mn-lt"/>
            </a:endParaRPr>
          </a:p>
        </p:txBody>
      </p:sp>
      <p:graphicFrame>
        <p:nvGraphicFramePr>
          <p:cNvPr id="4" name="Segnaposto contenuto 3"/>
          <p:cNvGraphicFramePr>
            <a:graphicFrameLocks noGrp="1"/>
          </p:cNvGraphicFramePr>
          <p:nvPr>
            <p:ph idx="1"/>
          </p:nvPr>
        </p:nvGraphicFramePr>
        <p:xfrm>
          <a:off x="468313" y="1844675"/>
          <a:ext cx="8229600" cy="2590800"/>
        </p:xfrm>
        <a:graphic>
          <a:graphicData uri="http://schemas.openxmlformats.org/drawingml/2006/table">
            <a:tbl>
              <a:tblPr firstRow="1" bandRow="1">
                <a:tableStyleId>{5C22544A-7EE6-4342-B048-85BDC9FD1C3A}</a:tableStyleId>
              </a:tblPr>
              <a:tblGrid>
                <a:gridCol w="1371600">
                  <a:extLst>
                    <a:ext uri="{9D8B030D-6E8A-4147-A177-3AD203B41FA5}"/>
                  </a:extLst>
                </a:gridCol>
                <a:gridCol w="1371600">
                  <a:extLst>
                    <a:ext uri="{9D8B030D-6E8A-4147-A177-3AD203B41FA5}"/>
                  </a:extLst>
                </a:gridCol>
                <a:gridCol w="1371600">
                  <a:extLst>
                    <a:ext uri="{9D8B030D-6E8A-4147-A177-3AD203B41FA5}"/>
                  </a:extLst>
                </a:gridCol>
                <a:gridCol w="1371600">
                  <a:extLst>
                    <a:ext uri="{9D8B030D-6E8A-4147-A177-3AD203B41FA5}"/>
                  </a:extLst>
                </a:gridCol>
                <a:gridCol w="1371600">
                  <a:extLst>
                    <a:ext uri="{9D8B030D-6E8A-4147-A177-3AD203B41FA5}"/>
                  </a:extLst>
                </a:gridCol>
                <a:gridCol w="1371600">
                  <a:extLst>
                    <a:ext uri="{9D8B030D-6E8A-4147-A177-3AD203B41FA5}"/>
                  </a:extLst>
                </a:gridCol>
              </a:tblGrid>
              <a:tr h="370840">
                <a:tc>
                  <a:txBody>
                    <a:bodyPr/>
                    <a:lstStyle/>
                    <a:p>
                      <a:r>
                        <a:rPr lang="it-IT" dirty="0" smtClean="0"/>
                        <a:t>Ora</a:t>
                      </a:r>
                      <a:endParaRPr lang="it-IT" dirty="0"/>
                    </a:p>
                  </a:txBody>
                  <a:tcPr/>
                </a:tc>
                <a:tc>
                  <a:txBody>
                    <a:bodyPr/>
                    <a:lstStyle/>
                    <a:p>
                      <a:r>
                        <a:rPr lang="it-IT" dirty="0" smtClean="0"/>
                        <a:t>Lunedì</a:t>
                      </a:r>
                      <a:endParaRPr lang="it-IT" dirty="0"/>
                    </a:p>
                  </a:txBody>
                  <a:tcPr/>
                </a:tc>
                <a:tc>
                  <a:txBody>
                    <a:bodyPr/>
                    <a:lstStyle/>
                    <a:p>
                      <a:r>
                        <a:rPr lang="it-IT" dirty="0" smtClean="0"/>
                        <a:t>Martedì</a:t>
                      </a:r>
                      <a:endParaRPr lang="it-IT" dirty="0"/>
                    </a:p>
                  </a:txBody>
                  <a:tcPr/>
                </a:tc>
                <a:tc>
                  <a:txBody>
                    <a:bodyPr/>
                    <a:lstStyle/>
                    <a:p>
                      <a:r>
                        <a:rPr lang="it-IT" dirty="0" smtClean="0"/>
                        <a:t>Mercoledì</a:t>
                      </a:r>
                      <a:endParaRPr lang="it-IT" dirty="0"/>
                    </a:p>
                  </a:txBody>
                  <a:tcPr/>
                </a:tc>
                <a:tc>
                  <a:txBody>
                    <a:bodyPr/>
                    <a:lstStyle/>
                    <a:p>
                      <a:r>
                        <a:rPr lang="it-IT" dirty="0" smtClean="0"/>
                        <a:t>Giovedì</a:t>
                      </a:r>
                      <a:endParaRPr lang="it-IT" dirty="0"/>
                    </a:p>
                  </a:txBody>
                  <a:tcPr/>
                </a:tc>
                <a:tc>
                  <a:txBody>
                    <a:bodyPr/>
                    <a:lstStyle/>
                    <a:p>
                      <a:r>
                        <a:rPr lang="it-IT" dirty="0" smtClean="0"/>
                        <a:t>Venerdì</a:t>
                      </a:r>
                      <a:endParaRPr lang="it-IT" dirty="0"/>
                    </a:p>
                  </a:txBody>
                  <a:tcPr/>
                </a:tc>
                <a:extLst>
                  <a:ext uri="{0D108BD9-81ED-4DB2-BD59-A6C34878D82A}"/>
                </a:extLst>
              </a:tr>
              <a:tr h="370840">
                <a:tc>
                  <a:txBody>
                    <a:bodyPr/>
                    <a:lstStyle/>
                    <a:p>
                      <a:r>
                        <a:rPr lang="it-IT" smtClean="0"/>
                        <a:t>08:15</a:t>
                      </a:r>
                      <a:endParaRPr lang="it-IT" dirty="0"/>
                    </a:p>
                  </a:txBody>
                  <a:tcPr/>
                </a:tc>
                <a:tc>
                  <a:txBody>
                    <a:bodyPr/>
                    <a:lstStyle/>
                    <a:p>
                      <a:r>
                        <a:rPr lang="it-IT" dirty="0" smtClean="0"/>
                        <a:t>Storia</a:t>
                      </a:r>
                    </a:p>
                  </a:txBody>
                  <a:tcPr/>
                </a:tc>
                <a:tc>
                  <a:txBody>
                    <a:bodyPr/>
                    <a:lstStyle/>
                    <a:p>
                      <a:r>
                        <a:rPr lang="it-IT" dirty="0" smtClean="0"/>
                        <a:t>Arte</a:t>
                      </a:r>
                      <a:endParaRPr lang="it-IT" dirty="0"/>
                    </a:p>
                  </a:txBody>
                  <a:tcPr/>
                </a:tc>
                <a:tc>
                  <a:txBody>
                    <a:bodyPr/>
                    <a:lstStyle/>
                    <a:p>
                      <a:r>
                        <a:rPr lang="it-IT" dirty="0" smtClean="0"/>
                        <a:t>Geometria</a:t>
                      </a:r>
                      <a:endParaRPr lang="it-IT" dirty="0"/>
                    </a:p>
                  </a:txBody>
                  <a:tcPr/>
                </a:tc>
                <a:tc>
                  <a:txBody>
                    <a:bodyPr/>
                    <a:lstStyle/>
                    <a:p>
                      <a:r>
                        <a:rPr lang="it-IT" dirty="0" smtClean="0"/>
                        <a:t>Matematica</a:t>
                      </a:r>
                      <a:endParaRPr lang="it-IT" dirty="0"/>
                    </a:p>
                  </a:txBody>
                  <a:tcPr/>
                </a:tc>
                <a:tc>
                  <a:txBody>
                    <a:bodyPr/>
                    <a:lstStyle/>
                    <a:p>
                      <a:r>
                        <a:rPr lang="it-IT" dirty="0" smtClean="0"/>
                        <a:t>Francese</a:t>
                      </a:r>
                      <a:endParaRPr lang="it-IT" dirty="0"/>
                    </a:p>
                  </a:txBody>
                  <a:tcPr/>
                </a:tc>
                <a:extLst>
                  <a:ext uri="{0D108BD9-81ED-4DB2-BD59-A6C34878D82A}"/>
                </a:extLst>
              </a:tr>
              <a:tr h="370840">
                <a:tc>
                  <a:txBody>
                    <a:bodyPr/>
                    <a:lstStyle/>
                    <a:p>
                      <a:r>
                        <a:rPr lang="it-IT" dirty="0" smtClean="0"/>
                        <a:t>09:10</a:t>
                      </a:r>
                      <a:endParaRPr lang="it-IT" dirty="0"/>
                    </a:p>
                  </a:txBody>
                  <a:tcPr/>
                </a:tc>
                <a:tc>
                  <a:txBody>
                    <a:bodyPr/>
                    <a:lstStyle/>
                    <a:p>
                      <a:r>
                        <a:rPr lang="it-IT" smtClean="0"/>
                        <a:t>Antologia</a:t>
                      </a:r>
                      <a:endParaRPr lang="it-IT" dirty="0"/>
                    </a:p>
                  </a:txBody>
                  <a:tcPr/>
                </a:tc>
                <a:tc>
                  <a:txBody>
                    <a:bodyPr/>
                    <a:lstStyle/>
                    <a:p>
                      <a:r>
                        <a:rPr lang="it-IT" dirty="0" smtClean="0"/>
                        <a:t>Arte</a:t>
                      </a:r>
                      <a:endParaRPr lang="it-IT" dirty="0"/>
                    </a:p>
                  </a:txBody>
                  <a:tcPr/>
                </a:tc>
                <a:tc>
                  <a:txBody>
                    <a:bodyPr/>
                    <a:lstStyle/>
                    <a:p>
                      <a:r>
                        <a:rPr lang="it-IT" dirty="0" smtClean="0"/>
                        <a:t>Religione</a:t>
                      </a:r>
                      <a:endParaRPr lang="it-IT" dirty="0"/>
                    </a:p>
                  </a:txBody>
                  <a:tcPr/>
                </a:tc>
                <a:tc>
                  <a:txBody>
                    <a:bodyPr/>
                    <a:lstStyle/>
                    <a:p>
                      <a:r>
                        <a:rPr lang="it-IT" dirty="0" smtClean="0"/>
                        <a:t>Scienze</a:t>
                      </a:r>
                      <a:endParaRPr lang="it-IT" dirty="0"/>
                    </a:p>
                  </a:txBody>
                  <a:tcPr/>
                </a:tc>
                <a:tc>
                  <a:txBody>
                    <a:bodyPr/>
                    <a:lstStyle/>
                    <a:p>
                      <a:r>
                        <a:rPr lang="it-IT" dirty="0" smtClean="0"/>
                        <a:t>Francese</a:t>
                      </a:r>
                      <a:endParaRPr lang="it-IT" dirty="0"/>
                    </a:p>
                  </a:txBody>
                  <a:tcPr/>
                </a:tc>
                <a:extLst>
                  <a:ext uri="{0D108BD9-81ED-4DB2-BD59-A6C34878D82A}"/>
                </a:extLst>
              </a:tr>
              <a:tr h="370840">
                <a:tc>
                  <a:txBody>
                    <a:bodyPr/>
                    <a:lstStyle/>
                    <a:p>
                      <a:r>
                        <a:rPr lang="it-IT" dirty="0" smtClean="0"/>
                        <a:t>10:05</a:t>
                      </a:r>
                      <a:endParaRPr lang="it-IT" dirty="0"/>
                    </a:p>
                  </a:txBody>
                  <a:tcPr/>
                </a:tc>
                <a:tc>
                  <a:txBody>
                    <a:bodyPr/>
                    <a:lstStyle/>
                    <a:p>
                      <a:r>
                        <a:rPr lang="it-IT" smtClean="0"/>
                        <a:t>Antologia</a:t>
                      </a:r>
                      <a:endParaRPr lang="it-IT" dirty="0"/>
                    </a:p>
                  </a:txBody>
                  <a:tcPr/>
                </a:tc>
                <a:tc>
                  <a:txBody>
                    <a:bodyPr/>
                    <a:lstStyle/>
                    <a:p>
                      <a:r>
                        <a:rPr lang="it-IT" dirty="0" smtClean="0"/>
                        <a:t>Letteratura</a:t>
                      </a:r>
                      <a:endParaRPr lang="it-IT" dirty="0"/>
                    </a:p>
                  </a:txBody>
                  <a:tcPr/>
                </a:tc>
                <a:tc>
                  <a:txBody>
                    <a:bodyPr/>
                    <a:lstStyle/>
                    <a:p>
                      <a:r>
                        <a:rPr lang="it-IT" dirty="0" smtClean="0"/>
                        <a:t>Grammatica</a:t>
                      </a:r>
                      <a:endParaRPr lang="it-IT"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mtClean="0"/>
                        <a:t>Storia</a:t>
                      </a:r>
                    </a:p>
                  </a:txBody>
                  <a:tcPr/>
                </a:tc>
                <a:tc>
                  <a:txBody>
                    <a:bodyPr/>
                    <a:lstStyle/>
                    <a:p>
                      <a:r>
                        <a:rPr lang="it-IT" dirty="0" smtClean="0"/>
                        <a:t>Geometria</a:t>
                      </a:r>
                      <a:endParaRPr lang="it-IT" dirty="0"/>
                    </a:p>
                  </a:txBody>
                  <a:tcPr/>
                </a:tc>
                <a:extLst>
                  <a:ext uri="{0D108BD9-81ED-4DB2-BD59-A6C34878D82A}"/>
                </a:extLst>
              </a:tr>
              <a:tr h="370840">
                <a:tc>
                  <a:txBody>
                    <a:bodyPr/>
                    <a:lstStyle/>
                    <a:p>
                      <a:r>
                        <a:rPr lang="it-IT" dirty="0" smtClean="0"/>
                        <a:t>11:00</a:t>
                      </a:r>
                      <a:endParaRPr lang="it-IT" dirty="0"/>
                    </a:p>
                  </a:txBody>
                  <a:tcPr/>
                </a:tc>
                <a:tc>
                  <a:txBody>
                    <a:bodyPr/>
                    <a:lstStyle/>
                    <a:p>
                      <a:r>
                        <a:rPr lang="it-IT" dirty="0" smtClean="0"/>
                        <a:t>Musica</a:t>
                      </a:r>
                      <a:endParaRPr lang="it-IT" dirty="0"/>
                    </a:p>
                  </a:txBody>
                  <a:tcPr/>
                </a:tc>
                <a:tc>
                  <a:txBody>
                    <a:bodyPr/>
                    <a:lstStyle/>
                    <a:p>
                      <a:r>
                        <a:rPr lang="it-IT" dirty="0" smtClean="0"/>
                        <a:t>Matematica</a:t>
                      </a:r>
                      <a:endParaRPr lang="it-IT" dirty="0"/>
                    </a:p>
                  </a:txBody>
                  <a:tcPr/>
                </a:tc>
                <a:tc>
                  <a:txBody>
                    <a:bodyPr/>
                    <a:lstStyle/>
                    <a:p>
                      <a:r>
                        <a:rPr lang="it-IT" dirty="0" smtClean="0"/>
                        <a:t>Geografia</a:t>
                      </a:r>
                      <a:endParaRPr lang="it-IT" dirty="0"/>
                    </a:p>
                  </a:txBody>
                  <a:tcPr/>
                </a:tc>
                <a:tc>
                  <a:txBody>
                    <a:bodyPr/>
                    <a:lstStyle/>
                    <a:p>
                      <a:r>
                        <a:rPr lang="it-IT" smtClean="0"/>
                        <a:t>Antologia</a:t>
                      </a:r>
                      <a:endParaRPr lang="it-IT" dirty="0"/>
                    </a:p>
                  </a:txBody>
                  <a:tcPr/>
                </a:tc>
                <a:tc>
                  <a:txBody>
                    <a:bodyPr/>
                    <a:lstStyle/>
                    <a:p>
                      <a:r>
                        <a:rPr lang="it-IT" dirty="0" smtClean="0"/>
                        <a:t>Grammatica</a:t>
                      </a:r>
                      <a:endParaRPr lang="it-IT" dirty="0"/>
                    </a:p>
                  </a:txBody>
                  <a:tcPr/>
                </a:tc>
                <a:extLst>
                  <a:ext uri="{0D108BD9-81ED-4DB2-BD59-A6C34878D82A}"/>
                </a:extLst>
              </a:tr>
              <a:tr h="334640">
                <a:tc>
                  <a:txBody>
                    <a:bodyPr/>
                    <a:lstStyle/>
                    <a:p>
                      <a:r>
                        <a:rPr lang="it-IT" dirty="0" smtClean="0"/>
                        <a:t>11:55</a:t>
                      </a:r>
                      <a:endParaRPr lang="it-IT" dirty="0"/>
                    </a:p>
                  </a:txBody>
                  <a:tcPr/>
                </a:tc>
                <a:tc>
                  <a:txBody>
                    <a:bodyPr/>
                    <a:lstStyle/>
                    <a:p>
                      <a:r>
                        <a:rPr lang="it-IT" dirty="0" smtClean="0"/>
                        <a:t>Motoria</a:t>
                      </a:r>
                      <a:endParaRPr lang="it-IT" dirty="0"/>
                    </a:p>
                  </a:txBody>
                  <a:tcPr/>
                </a:tc>
                <a:tc>
                  <a:txBody>
                    <a:bodyPr/>
                    <a:lstStyle/>
                    <a:p>
                      <a:r>
                        <a:rPr lang="it-IT" dirty="0" smtClean="0"/>
                        <a:t>Inglese</a:t>
                      </a:r>
                      <a:endParaRPr lang="it-IT" dirty="0"/>
                    </a:p>
                  </a:txBody>
                  <a:tcPr/>
                </a:tc>
                <a:tc>
                  <a:txBody>
                    <a:bodyPr/>
                    <a:lstStyle/>
                    <a:p>
                      <a:r>
                        <a:rPr lang="it-IT" dirty="0" smtClean="0"/>
                        <a:t>Inglese</a:t>
                      </a:r>
                      <a:endParaRPr lang="it-IT" dirty="0"/>
                    </a:p>
                  </a:txBody>
                  <a:tcPr/>
                </a:tc>
                <a:tc>
                  <a:txBody>
                    <a:bodyPr/>
                    <a:lstStyle/>
                    <a:p>
                      <a:r>
                        <a:rPr lang="it-IT" dirty="0" smtClean="0"/>
                        <a:t>Tecnologia</a:t>
                      </a:r>
                      <a:endParaRPr lang="it-IT" dirty="0"/>
                    </a:p>
                  </a:txBody>
                  <a:tcPr/>
                </a:tc>
                <a:tc>
                  <a:txBody>
                    <a:bodyPr/>
                    <a:lstStyle/>
                    <a:p>
                      <a:r>
                        <a:rPr lang="it-IT" dirty="0" smtClean="0"/>
                        <a:t>Geografia</a:t>
                      </a:r>
                      <a:endParaRPr lang="it-IT" dirty="0"/>
                    </a:p>
                  </a:txBody>
                  <a:tcPr/>
                </a:tc>
                <a:extLst>
                  <a:ext uri="{0D108BD9-81ED-4DB2-BD59-A6C34878D82A}"/>
                </a:extLst>
              </a:tr>
              <a:tr h="370840">
                <a:tc>
                  <a:txBody>
                    <a:bodyPr/>
                    <a:lstStyle/>
                    <a:p>
                      <a:r>
                        <a:rPr lang="it-IT" dirty="0" smtClean="0"/>
                        <a:t>12:50</a:t>
                      </a:r>
                      <a:endParaRPr lang="it-IT" dirty="0"/>
                    </a:p>
                  </a:txBody>
                  <a:tcPr/>
                </a:tc>
                <a:tc>
                  <a:txBody>
                    <a:bodyPr/>
                    <a:lstStyle/>
                    <a:p>
                      <a:r>
                        <a:rPr lang="it-IT" dirty="0" smtClean="0"/>
                        <a:t>Motoria</a:t>
                      </a:r>
                      <a:endParaRPr lang="it-IT" dirty="0"/>
                    </a:p>
                  </a:txBody>
                  <a:tcPr/>
                </a:tc>
                <a:tc>
                  <a:txBody>
                    <a:bodyPr/>
                    <a:lstStyle/>
                    <a:p>
                      <a:r>
                        <a:rPr lang="it-IT" dirty="0" smtClean="0"/>
                        <a:t>Scienze</a:t>
                      </a:r>
                      <a:endParaRPr lang="it-IT" dirty="0"/>
                    </a:p>
                  </a:txBody>
                  <a:tcPr/>
                </a:tc>
                <a:tc>
                  <a:txBody>
                    <a:bodyPr/>
                    <a:lstStyle/>
                    <a:p>
                      <a:r>
                        <a:rPr lang="it-IT" dirty="0" smtClean="0"/>
                        <a:t>Inglese</a:t>
                      </a:r>
                      <a:endParaRPr lang="it-IT" dirty="0"/>
                    </a:p>
                  </a:txBody>
                  <a:tcPr/>
                </a:tc>
                <a:tc>
                  <a:txBody>
                    <a:bodyPr/>
                    <a:lstStyle/>
                    <a:p>
                      <a:r>
                        <a:rPr lang="it-IT" dirty="0" smtClean="0"/>
                        <a:t>Tecnologia</a:t>
                      </a:r>
                      <a:endParaRPr lang="it-IT" dirty="0"/>
                    </a:p>
                  </a:txBody>
                  <a:tcPr/>
                </a:tc>
                <a:tc>
                  <a:txBody>
                    <a:bodyPr/>
                    <a:lstStyle/>
                    <a:p>
                      <a:r>
                        <a:rPr lang="it-IT" dirty="0" smtClean="0"/>
                        <a:t>Musica</a:t>
                      </a:r>
                      <a:endParaRPr lang="it-IT" dirty="0"/>
                    </a:p>
                  </a:txBody>
                  <a:tcPr/>
                </a:tc>
                <a:extLst>
                  <a:ext uri="{0D108BD9-81ED-4DB2-BD59-A6C34878D82A}"/>
                </a:extLst>
              </a:tr>
            </a:tbl>
          </a:graphicData>
        </a:graphic>
      </p:graphicFrame>
      <p:sp>
        <p:nvSpPr>
          <p:cNvPr id="5" name="CasellaDiTesto 4"/>
          <p:cNvSpPr txBox="1"/>
          <p:nvPr/>
        </p:nvSpPr>
        <p:spPr>
          <a:xfrm>
            <a:off x="468313" y="4724400"/>
            <a:ext cx="8207375" cy="1323975"/>
          </a:xfrm>
          <a:prstGeom prst="rect">
            <a:avLst/>
          </a:prstGeom>
          <a:solidFill>
            <a:schemeClr val="accent1">
              <a:lumMod val="20000"/>
              <a:lumOff val="80000"/>
            </a:schemeClr>
          </a:solidFill>
          <a:ln>
            <a:solidFill>
              <a:schemeClr val="accent1">
                <a:lumMod val="50000"/>
              </a:schemeClr>
            </a:solidFill>
          </a:ln>
        </p:spPr>
        <p:txBody>
          <a:bodyPr>
            <a:spAutoFit/>
          </a:bodyPr>
          <a:lstStyle/>
          <a:p>
            <a:pPr>
              <a:defRPr/>
            </a:pPr>
            <a:r>
              <a:rPr lang="it-IT" sz="2000">
                <a:latin typeface="+mn-lt"/>
              </a:rPr>
              <a:t>Le ore giornaliere sono 6 di 55 minuti ciascuna.</a:t>
            </a:r>
          </a:p>
          <a:p>
            <a:pPr>
              <a:defRPr/>
            </a:pPr>
            <a:r>
              <a:rPr lang="it-IT" sz="2000">
                <a:latin typeface="+mn-lt"/>
              </a:rPr>
              <a:t>Le ricreazioni </a:t>
            </a:r>
            <a:r>
              <a:rPr lang="it-IT" sz="2000" dirty="0">
                <a:latin typeface="+mn-lt"/>
              </a:rPr>
              <a:t>sono due, durano 10 minuti l’una </a:t>
            </a:r>
            <a:r>
              <a:rPr lang="it-IT" sz="2000">
                <a:latin typeface="+mn-lt"/>
              </a:rPr>
              <a:t>e sono alle </a:t>
            </a:r>
            <a:r>
              <a:rPr lang="it-IT" sz="2000" dirty="0">
                <a:latin typeface="+mn-lt"/>
              </a:rPr>
              <a:t>09:55 e </a:t>
            </a:r>
            <a:r>
              <a:rPr lang="it-IT" sz="2000">
                <a:latin typeface="+mn-lt"/>
              </a:rPr>
              <a:t>alle 11:45.</a:t>
            </a:r>
            <a:endParaRPr lang="it-IT" sz="2000" dirty="0">
              <a:latin typeface="+mn-lt"/>
            </a:endParaRPr>
          </a:p>
          <a:p>
            <a:pPr>
              <a:defRPr/>
            </a:pPr>
            <a:r>
              <a:rPr lang="it-IT" sz="2000">
                <a:latin typeface="+mn-lt"/>
              </a:rPr>
              <a:t>A causa della pandemia in corso quest’anno sono previsti momenti di  areazione dell’aula alla fine di ogni ora che </a:t>
            </a:r>
            <a:r>
              <a:rPr lang="it-IT" sz="2000" dirty="0">
                <a:latin typeface="+mn-lt"/>
              </a:rPr>
              <a:t>durano </a:t>
            </a:r>
            <a:r>
              <a:rPr lang="it-IT" sz="2000">
                <a:latin typeface="+mn-lt"/>
              </a:rPr>
              <a:t>10 minuti.</a:t>
            </a:r>
            <a:endParaRPr lang="it-IT" sz="2000" dirty="0">
              <a:latin typeface="+mn-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8313" y="260350"/>
            <a:ext cx="8229600" cy="882650"/>
          </a:xfrm>
          <a:solidFill>
            <a:schemeClr val="accent3">
              <a:lumMod val="20000"/>
              <a:lumOff val="80000"/>
            </a:schemeClr>
          </a:solidFill>
          <a:ln>
            <a:solidFill>
              <a:schemeClr val="accent3">
                <a:lumMod val="50000"/>
              </a:schemeClr>
            </a:solidFill>
          </a:ln>
        </p:spPr>
        <p:txBody>
          <a:bodyPr/>
          <a:lstStyle/>
          <a:p>
            <a:pPr>
              <a:defRPr/>
            </a:pPr>
            <a:r>
              <a:rPr lang="it-IT" sz="2400" b="1" smtClean="0"/>
              <a:t>Dirigendoci verso la 2^I notiamo la segnaletica sul pavimento </a:t>
            </a:r>
            <a:br>
              <a:rPr lang="it-IT" sz="2400" b="1" smtClean="0"/>
            </a:br>
            <a:r>
              <a:rPr lang="it-IT" sz="2400" b="1" smtClean="0"/>
              <a:t>e chiediamo ai ragazzi come sono organizzate le aule</a:t>
            </a:r>
            <a:endParaRPr lang="it-IT" sz="2400"/>
          </a:p>
        </p:txBody>
      </p:sp>
      <p:pic>
        <p:nvPicPr>
          <p:cNvPr id="4" name="Segnaposto contenuto 3" descr="Segnaletica a frecette.jpg">
            <a:extLst>
              <a:ext uri="{FF2B5EF4-FFF2-40B4-BE49-F238E27FC236}"/>
            </a:extLst>
          </p:cNvPr>
          <p:cNvPicPr>
            <a:picLocks noGrp="1" noChangeAspect="1"/>
          </p:cNvPicPr>
          <p:nvPr>
            <p:ph idx="1"/>
          </p:nvPr>
        </p:nvPicPr>
        <p:blipFill>
          <a:blip r:embed="rId2" cstate="print"/>
          <a:srcRect r="12698" b="7151"/>
          <a:stretch>
            <a:fillRect/>
          </a:stretch>
        </p:blipFill>
        <p:spPr>
          <a:xfrm>
            <a:off x="684213" y="2205038"/>
            <a:ext cx="3787775" cy="3240087"/>
          </a:xfrm>
          <a:ln w="38100" cap="sq">
            <a:solidFill>
              <a:srgbClr val="000000"/>
            </a:solidFill>
          </a:ln>
          <a:effectLst>
            <a:outerShdw blurRad="50800" dist="38100" dir="2700000" algn="tl" rotWithShape="0">
              <a:srgbClr val="000000">
                <a:alpha val="43000"/>
              </a:srgbClr>
            </a:outerShdw>
          </a:effectLst>
        </p:spPr>
      </p:pic>
      <p:pic>
        <p:nvPicPr>
          <p:cNvPr id="5" name="Immagine 4" descr="IMG_20201211_224000.jpg"/>
          <p:cNvPicPr>
            <a:picLocks noChangeAspect="1"/>
          </p:cNvPicPr>
          <p:nvPr/>
        </p:nvPicPr>
        <p:blipFill>
          <a:blip r:embed="rId3" cstate="print"/>
          <a:stretch>
            <a:fillRect/>
          </a:stretch>
        </p:blipFill>
        <p:spPr>
          <a:xfrm>
            <a:off x="4859338" y="1412875"/>
            <a:ext cx="3511550" cy="4679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extLst>
          </p:cNvPr>
          <p:cNvSpPr>
            <a:spLocks noGrp="1"/>
          </p:cNvSpPr>
          <p:nvPr>
            <p:ph idx="1"/>
          </p:nvPr>
        </p:nvSpPr>
        <p:spPr>
          <a:xfrm>
            <a:off x="179388" y="260350"/>
            <a:ext cx="4464050" cy="6337300"/>
          </a:xfrm>
          <a:solidFill>
            <a:schemeClr val="accent6">
              <a:lumMod val="20000"/>
              <a:lumOff val="80000"/>
            </a:schemeClr>
          </a:solidFill>
          <a:ln>
            <a:solidFill>
              <a:schemeClr val="accent2">
                <a:lumMod val="50000"/>
              </a:schemeClr>
            </a:solidFill>
          </a:ln>
        </p:spPr>
        <p:txBody>
          <a:bodyPr/>
          <a:lstStyle/>
          <a:p>
            <a:pPr>
              <a:buFont typeface="Arial" charset="0"/>
              <a:buNone/>
              <a:defRPr/>
            </a:pPr>
            <a:r>
              <a:rPr lang="it-IT" sz="2000" b="1"/>
              <a:t>  </a:t>
            </a:r>
            <a:r>
              <a:rPr lang="it-IT" sz="2000" b="1" smtClean="0"/>
              <a:t>  </a:t>
            </a:r>
            <a:endParaRPr lang="it-IT" sz="2000" b="1"/>
          </a:p>
          <a:p>
            <a:pPr marL="108000" indent="0">
              <a:spcBef>
                <a:spcPts val="0"/>
              </a:spcBef>
              <a:buFont typeface="Arial" charset="0"/>
              <a:buNone/>
              <a:defRPr/>
            </a:pPr>
            <a:r>
              <a:rPr lang="it-IT" sz="2200" smtClean="0"/>
              <a:t>Intervistata (Chiara):</a:t>
            </a:r>
          </a:p>
          <a:p>
            <a:pPr marL="108000" indent="0">
              <a:spcBef>
                <a:spcPts val="0"/>
              </a:spcBef>
              <a:buFont typeface="Arial" charset="0"/>
              <a:buNone/>
              <a:defRPr/>
            </a:pPr>
            <a:endParaRPr lang="it-IT" sz="2200" smtClean="0"/>
          </a:p>
          <a:p>
            <a:pPr marL="108000" indent="0">
              <a:spcBef>
                <a:spcPts val="0"/>
              </a:spcBef>
              <a:buFont typeface="Arial" charset="0"/>
              <a:buNone/>
              <a:defRPr/>
            </a:pPr>
            <a:r>
              <a:rPr lang="it-IT" sz="2200" smtClean="0"/>
              <a:t>Adesso </a:t>
            </a:r>
            <a:r>
              <a:rPr lang="it-IT" sz="2200" dirty="0"/>
              <a:t>che dobbiamo </a:t>
            </a:r>
            <a:r>
              <a:rPr lang="it-IT" sz="2200"/>
              <a:t>convivere </a:t>
            </a:r>
          </a:p>
          <a:p>
            <a:pPr marL="108000" indent="0">
              <a:spcBef>
                <a:spcPts val="0"/>
              </a:spcBef>
              <a:buFont typeface="Arial" charset="0"/>
              <a:buNone/>
              <a:defRPr/>
            </a:pPr>
            <a:r>
              <a:rPr lang="it-IT" sz="2200"/>
              <a:t>con il </a:t>
            </a:r>
            <a:r>
              <a:rPr lang="it-IT" sz="2200" smtClean="0"/>
              <a:t>“corona-virus”, </a:t>
            </a:r>
            <a:r>
              <a:rPr lang="it-IT" sz="2200" dirty="0"/>
              <a:t>il modo di stare in classe è </a:t>
            </a:r>
            <a:r>
              <a:rPr lang="it-IT" sz="2200"/>
              <a:t>notevolmente </a:t>
            </a:r>
            <a:r>
              <a:rPr lang="it-IT" sz="2200" smtClean="0"/>
              <a:t>cambiato rispetto all’anno scorso: i </a:t>
            </a:r>
            <a:r>
              <a:rPr lang="it-IT" sz="2200" dirty="0"/>
              <a:t>banchi </a:t>
            </a:r>
            <a:r>
              <a:rPr lang="it-IT" sz="2200"/>
              <a:t>sono </a:t>
            </a:r>
            <a:r>
              <a:rPr lang="it-IT" sz="2200" smtClean="0"/>
              <a:t>singoli (completamente </a:t>
            </a:r>
          </a:p>
          <a:p>
            <a:pPr marL="108000" indent="0">
              <a:spcBef>
                <a:spcPts val="0"/>
              </a:spcBef>
              <a:buFont typeface="Arial" charset="0"/>
              <a:buNone/>
              <a:defRPr/>
            </a:pPr>
            <a:r>
              <a:rPr lang="it-IT" sz="2200" smtClean="0"/>
              <a:t>rinnovati) e </a:t>
            </a:r>
            <a:r>
              <a:rPr lang="it-IT" sz="2200"/>
              <a:t>disposti ad </a:t>
            </a:r>
            <a:r>
              <a:rPr lang="it-IT" sz="2200" dirty="0"/>
              <a:t>un metro l’uno </a:t>
            </a:r>
            <a:r>
              <a:rPr lang="it-IT" sz="2200"/>
              <a:t>dall’altro con le distanze ben evidenziate attraverso </a:t>
            </a:r>
            <a:r>
              <a:rPr lang="it-IT" sz="2200" smtClean="0"/>
              <a:t>la </a:t>
            </a:r>
            <a:r>
              <a:rPr lang="it-IT" sz="2200"/>
              <a:t>segnaletica sul pavimento</a:t>
            </a:r>
            <a:r>
              <a:rPr lang="it-IT" sz="2200" smtClean="0"/>
              <a:t>. </a:t>
            </a:r>
          </a:p>
          <a:p>
            <a:pPr marL="108000" indent="0">
              <a:spcBef>
                <a:spcPts val="0"/>
              </a:spcBef>
              <a:buFont typeface="Arial" charset="0"/>
              <a:buNone/>
              <a:defRPr/>
            </a:pPr>
            <a:r>
              <a:rPr lang="it-IT" sz="2200" smtClean="0"/>
              <a:t>Le sedie devono stare ben disposte sul pallino azzurro per garantire il distanziamento!</a:t>
            </a:r>
          </a:p>
          <a:p>
            <a:pPr marL="108000" indent="0">
              <a:spcBef>
                <a:spcPts val="0"/>
              </a:spcBef>
              <a:buFont typeface="Arial" charset="0"/>
              <a:buNone/>
              <a:defRPr/>
            </a:pPr>
            <a:r>
              <a:rPr lang="it-IT" sz="2200" smtClean="0"/>
              <a:t>In ogni aula abbiamo la possibilità </a:t>
            </a:r>
          </a:p>
          <a:p>
            <a:pPr marL="108000" indent="0">
              <a:spcBef>
                <a:spcPts val="0"/>
              </a:spcBef>
              <a:buFont typeface="Arial" charset="0"/>
              <a:buNone/>
              <a:defRPr/>
            </a:pPr>
            <a:r>
              <a:rPr lang="it-IT" sz="2200" smtClean="0"/>
              <a:t>di utilizzare sia la lim che la lavagna tradizionale.</a:t>
            </a:r>
            <a:endParaRPr lang="it-IT" sz="2200" dirty="0">
              <a:solidFill>
                <a:srgbClr val="FF0000"/>
              </a:solidFill>
            </a:endParaRPr>
          </a:p>
          <a:p>
            <a:pPr marL="108000">
              <a:buFont typeface="Arial" charset="0"/>
              <a:buNone/>
              <a:defRPr/>
            </a:pPr>
            <a:endParaRPr lang="it-IT" sz="2000" dirty="0"/>
          </a:p>
        </p:txBody>
      </p:sp>
      <p:pic>
        <p:nvPicPr>
          <p:cNvPr id="6" name="Immagine 5" descr="Segnaletica a pallini.jpg">
            <a:extLst>
              <a:ext uri="{FF2B5EF4-FFF2-40B4-BE49-F238E27FC236}"/>
            </a:extLst>
          </p:cNvPr>
          <p:cNvPicPr>
            <a:picLocks noChangeAspect="1"/>
          </p:cNvPicPr>
          <p:nvPr/>
        </p:nvPicPr>
        <p:blipFill>
          <a:blip r:embed="rId2" cstate="print"/>
          <a:srcRect l="3416" b="7511"/>
          <a:stretch>
            <a:fillRect/>
          </a:stretch>
        </p:blipFill>
        <p:spPr>
          <a:xfrm rot="335849">
            <a:off x="4927600" y="1668463"/>
            <a:ext cx="3905250" cy="3059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p:cNvSpPr>
            <a:spLocks noGrp="1"/>
          </p:cNvSpPr>
          <p:nvPr>
            <p:ph type="title"/>
          </p:nvPr>
        </p:nvSpPr>
        <p:spPr>
          <a:xfrm>
            <a:off x="323850" y="3933825"/>
            <a:ext cx="4176713" cy="431800"/>
          </a:xfrm>
        </p:spPr>
        <p:txBody>
          <a:bodyPr/>
          <a:lstStyle/>
          <a:p>
            <a:pPr algn="l">
              <a:defRPr/>
            </a:pPr>
            <a:r>
              <a:rPr lang="it-IT" sz="2000" b="1" smtClean="0"/>
              <a:t>        </a:t>
            </a:r>
            <a:r>
              <a:rPr lang="it-IT" sz="2000" b="1" smtClean="0">
                <a:latin typeface="+mn-lt"/>
              </a:rPr>
              <a:t>La disposizione dei banchi in aula</a:t>
            </a:r>
          </a:p>
        </p:txBody>
      </p:sp>
      <p:pic>
        <p:nvPicPr>
          <p:cNvPr id="5" name="Immagine 4" descr="IMG_20201211_080935.jpg"/>
          <p:cNvPicPr>
            <a:picLocks noChangeAspect="1"/>
          </p:cNvPicPr>
          <p:nvPr/>
        </p:nvPicPr>
        <p:blipFill>
          <a:blip r:embed="rId2" cstate="print"/>
          <a:stretch>
            <a:fillRect/>
          </a:stretch>
        </p:blipFill>
        <p:spPr>
          <a:xfrm rot="222686">
            <a:off x="4559300" y="3032125"/>
            <a:ext cx="4319588" cy="3240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Segnaposto contenuto 3" descr="La classe.jpg">
            <a:extLst>
              <a:ext uri="{FF2B5EF4-FFF2-40B4-BE49-F238E27FC236}"/>
            </a:extLst>
          </p:cNvPr>
          <p:cNvPicPr>
            <a:picLocks noGrp="1" noChangeAspect="1"/>
          </p:cNvPicPr>
          <p:nvPr>
            <p:ph idx="1"/>
          </p:nvPr>
        </p:nvPicPr>
        <p:blipFill>
          <a:blip r:embed="rId3" cstate="print"/>
          <a:stretch>
            <a:fillRect/>
          </a:stretch>
        </p:blipFill>
        <p:spPr>
          <a:xfrm>
            <a:off x="250825" y="188913"/>
            <a:ext cx="5983288" cy="3671887"/>
          </a:xfrm>
          <a:ln w="38100" cap="sq">
            <a:solidFill>
              <a:srgbClr val="000000"/>
            </a:solidFill>
          </a:ln>
          <a:effectLst>
            <a:outerShdw blurRad="50800" dist="38100" dir="2700000" algn="tl" rotWithShape="0">
              <a:srgbClr val="000000">
                <a:alpha val="43000"/>
              </a:srgbClr>
            </a:outerShdw>
          </a:effectLst>
        </p:spPr>
      </p:pic>
      <p:sp>
        <p:nvSpPr>
          <p:cNvPr id="6" name="CasellaDiTesto 5"/>
          <p:cNvSpPr txBox="1"/>
          <p:nvPr/>
        </p:nvSpPr>
        <p:spPr>
          <a:xfrm rot="202098">
            <a:off x="4292600" y="6278563"/>
            <a:ext cx="4278313" cy="400050"/>
          </a:xfrm>
          <a:prstGeom prst="rect">
            <a:avLst/>
          </a:prstGeom>
          <a:noFill/>
        </p:spPr>
        <p:txBody>
          <a:bodyPr>
            <a:spAutoFit/>
          </a:bodyPr>
          <a:lstStyle/>
          <a:p>
            <a:pPr algn="ctr">
              <a:defRPr/>
            </a:pPr>
            <a:r>
              <a:rPr lang="it-IT" sz="2000" b="1">
                <a:latin typeface="+mn-lt"/>
              </a:rPr>
              <a:t>La cattedra con alle spalle la lim</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288" y="274638"/>
            <a:ext cx="8353425" cy="1143000"/>
          </a:xfrm>
          <a:solidFill>
            <a:schemeClr val="accent5">
              <a:lumMod val="20000"/>
              <a:lumOff val="80000"/>
            </a:schemeClr>
          </a:solidFill>
          <a:ln>
            <a:solidFill>
              <a:schemeClr val="accent5">
                <a:lumMod val="50000"/>
              </a:schemeClr>
            </a:solidFill>
          </a:ln>
        </p:spPr>
        <p:txBody>
          <a:bodyPr/>
          <a:lstStyle/>
          <a:p>
            <a:pPr>
              <a:defRPr/>
            </a:pPr>
            <a:r>
              <a:rPr lang="it-IT" sz="2400" b="1" smtClean="0"/>
              <a:t>Ci spostiamo e chiediamo notizie riguardanti </a:t>
            </a:r>
            <a:br>
              <a:rPr lang="it-IT" sz="2400" b="1" smtClean="0"/>
            </a:br>
            <a:r>
              <a:rPr lang="it-IT" sz="2400" b="1" smtClean="0"/>
              <a:t>i laboratori e i progetti che caratterizzano la scuola</a:t>
            </a:r>
            <a:endParaRPr lang="it-IT" sz="2400" b="1"/>
          </a:p>
        </p:txBody>
      </p:sp>
      <p:pic>
        <p:nvPicPr>
          <p:cNvPr id="4" name="Segnaposto contenuto 3" descr="IMG_20201211_081225.jpg"/>
          <p:cNvPicPr>
            <a:picLocks noGrp="1" noChangeAspect="1"/>
          </p:cNvPicPr>
          <p:nvPr>
            <p:ph idx="1"/>
          </p:nvPr>
        </p:nvPicPr>
        <p:blipFill>
          <a:blip r:embed="rId2" cstate="print"/>
          <a:stretch>
            <a:fillRect/>
          </a:stretch>
        </p:blipFill>
        <p:spPr>
          <a:xfrm>
            <a:off x="395288" y="1628775"/>
            <a:ext cx="3267075" cy="4356100"/>
          </a:xfrm>
          <a:ln w="38100" cap="sq">
            <a:solidFill>
              <a:srgbClr val="000000"/>
            </a:solidFill>
          </a:ln>
          <a:effectLst>
            <a:outerShdw blurRad="50800" dist="38100" dir="2700000" algn="tl" rotWithShape="0">
              <a:srgbClr val="000000">
                <a:alpha val="43000"/>
              </a:srgbClr>
            </a:outerShdw>
          </a:effectLst>
        </p:spPr>
      </p:pic>
      <p:pic>
        <p:nvPicPr>
          <p:cNvPr id="5" name="Immagine 4" descr="IMG_20201211_223641.jpg"/>
          <p:cNvPicPr>
            <a:picLocks noChangeAspect="1"/>
          </p:cNvPicPr>
          <p:nvPr/>
        </p:nvPicPr>
        <p:blipFill>
          <a:blip r:embed="rId3" cstate="print"/>
          <a:stretch>
            <a:fillRect/>
          </a:stretch>
        </p:blipFill>
        <p:spPr>
          <a:xfrm>
            <a:off x="3995738" y="2060575"/>
            <a:ext cx="4735512" cy="3384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0825" y="188913"/>
            <a:ext cx="8642350" cy="574675"/>
          </a:xfrm>
          <a:solidFill>
            <a:schemeClr val="accent4">
              <a:lumMod val="40000"/>
              <a:lumOff val="60000"/>
            </a:schemeClr>
          </a:solidFill>
          <a:ln>
            <a:solidFill>
              <a:schemeClr val="accent4">
                <a:lumMod val="50000"/>
              </a:schemeClr>
            </a:solidFill>
          </a:ln>
        </p:spPr>
        <p:txBody>
          <a:bodyPr/>
          <a:lstStyle/>
          <a:p>
            <a:pPr algn="ctr">
              <a:buFont typeface="Arial" charset="0"/>
              <a:buNone/>
              <a:defRPr/>
            </a:pPr>
            <a:r>
              <a:rPr lang="it-IT" sz="2400" b="1" smtClean="0"/>
              <a:t>    AVETE DEI LABORATORI A SCUOLA?</a:t>
            </a:r>
          </a:p>
          <a:p>
            <a:pPr>
              <a:buFont typeface="Arial" charset="0"/>
              <a:buNone/>
              <a:defRPr/>
            </a:pPr>
            <a:endParaRPr lang="it-IT" sz="2000" dirty="0"/>
          </a:p>
          <a:p>
            <a:pPr>
              <a:buFont typeface="Arial" charset="0"/>
              <a:buNone/>
              <a:defRPr/>
            </a:pPr>
            <a:endParaRPr lang="it-IT" sz="2000" dirty="0" smtClean="0"/>
          </a:p>
          <a:p>
            <a:pPr>
              <a:buFont typeface="Arial" charset="0"/>
              <a:buNone/>
              <a:defRPr/>
            </a:pPr>
            <a:endParaRPr lang="it-IT" dirty="0"/>
          </a:p>
        </p:txBody>
      </p:sp>
      <p:sp>
        <p:nvSpPr>
          <p:cNvPr id="4" name="CasellaDiTesto 3"/>
          <p:cNvSpPr txBox="1"/>
          <p:nvPr/>
        </p:nvSpPr>
        <p:spPr>
          <a:xfrm>
            <a:off x="250825" y="908050"/>
            <a:ext cx="8642350" cy="5510213"/>
          </a:xfrm>
          <a:prstGeom prst="rect">
            <a:avLst/>
          </a:prstGeom>
          <a:solidFill>
            <a:schemeClr val="accent4">
              <a:lumMod val="20000"/>
              <a:lumOff val="80000"/>
            </a:schemeClr>
          </a:solidFill>
          <a:ln>
            <a:solidFill>
              <a:schemeClr val="accent4">
                <a:lumMod val="50000"/>
              </a:schemeClr>
            </a:solidFill>
          </a:ln>
        </p:spPr>
        <p:txBody>
          <a:bodyPr>
            <a:spAutoFit/>
          </a:bodyPr>
          <a:lstStyle/>
          <a:p>
            <a:pPr>
              <a:defRPr/>
            </a:pPr>
            <a:r>
              <a:rPr lang="it-IT" sz="2200">
                <a:latin typeface="+mn-lt"/>
              </a:rPr>
              <a:t>INTERVISTATA (Diana):</a:t>
            </a:r>
          </a:p>
          <a:p>
            <a:pPr>
              <a:defRPr/>
            </a:pPr>
            <a:endParaRPr lang="it-IT" sz="2200">
              <a:latin typeface="+mn-lt"/>
            </a:endParaRPr>
          </a:p>
          <a:p>
            <a:pPr>
              <a:defRPr/>
            </a:pPr>
            <a:r>
              <a:rPr lang="it-IT" sz="2200">
                <a:latin typeface="+mn-lt"/>
              </a:rPr>
              <a:t>Fino all’anno scorso, per disegnare e dipingere, avevamo la possibilità di andare nel laboratorio di arte, dotato di grandi tavoli.</a:t>
            </a:r>
          </a:p>
          <a:p>
            <a:pPr>
              <a:defRPr/>
            </a:pPr>
            <a:r>
              <a:rPr lang="it-IT" sz="2200">
                <a:latin typeface="+mn-lt"/>
              </a:rPr>
              <a:t>Per approfondire l’uso del pc o fare delle attività particolari, come ad esempio quelle della “Khan Academy”, potevamo recarci nel laboratorio </a:t>
            </a:r>
          </a:p>
          <a:p>
            <a:pPr>
              <a:defRPr/>
            </a:pPr>
            <a:r>
              <a:rPr lang="it-IT" sz="2200">
                <a:latin typeface="+mn-lt"/>
              </a:rPr>
              <a:t>di informatica, mentre per leggere insieme o fare il prestito di romanzi o anche seguire qualche altra attività, avevamo l’opportunità di spostarci nella biblioteca polifunzionale.</a:t>
            </a:r>
          </a:p>
          <a:p>
            <a:pPr>
              <a:defRPr/>
            </a:pPr>
            <a:r>
              <a:rPr lang="it-IT" sz="2200">
                <a:latin typeface="+mn-lt"/>
              </a:rPr>
              <a:t>Purtroppo, però, l’anno scorso la Scuola Primaria “Enrico Pestalozzi” ha subito un incendio, quindi abbiamo dovuto ospitare i bambini nella nostra scuola, usando proprio gli spazi di cui ho parlato. In più quest’anno, a causa della pandemia in corso, la scuola ha dovuto recuperare ulteriori spazi che prima erano adibiti a laboratori. </a:t>
            </a:r>
          </a:p>
          <a:p>
            <a:pPr>
              <a:defRPr/>
            </a:pPr>
            <a:r>
              <a:rPr lang="it-IT" sz="2200">
                <a:latin typeface="+mn-lt"/>
              </a:rPr>
              <a:t>Speriamo comunque che presto possiamo nuovamente usufruirne come </a:t>
            </a:r>
          </a:p>
          <a:p>
            <a:pPr>
              <a:defRPr/>
            </a:pPr>
            <a:r>
              <a:rPr lang="it-IT" sz="2200">
                <a:latin typeface="+mn-lt"/>
              </a:rPr>
              <a:t>in altri tempi!</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olo 1"/>
          <p:cNvSpPr>
            <a:spLocks noGrp="1"/>
          </p:cNvSpPr>
          <p:nvPr>
            <p:ph type="title"/>
          </p:nvPr>
        </p:nvSpPr>
        <p:spPr>
          <a:xfrm rot="10800000" flipV="1">
            <a:off x="457200" y="3933825"/>
            <a:ext cx="3683000" cy="1223963"/>
          </a:xfrm>
        </p:spPr>
        <p:txBody>
          <a:bodyPr/>
          <a:lstStyle/>
          <a:p>
            <a:r>
              <a:rPr lang="it-IT" sz="2000" b="1" smtClean="0"/>
              <a:t>Le scaffalature e i libri della biblioteca sono stati collocati momentaneamente nell’atrio vicino alla bidelleria</a:t>
            </a:r>
          </a:p>
        </p:txBody>
      </p:sp>
      <p:pic>
        <p:nvPicPr>
          <p:cNvPr id="4" name="Segnaposto contenuto 3" descr="Biblioteca pt 2.jpg"/>
          <p:cNvPicPr>
            <a:picLocks noGrp="1" noChangeAspect="1"/>
          </p:cNvPicPr>
          <p:nvPr>
            <p:ph idx="1"/>
          </p:nvPr>
        </p:nvPicPr>
        <p:blipFill>
          <a:blip r:embed="rId2" cstate="print"/>
          <a:stretch>
            <a:fillRect/>
          </a:stretch>
        </p:blipFill>
        <p:spPr>
          <a:xfrm>
            <a:off x="250825" y="188913"/>
            <a:ext cx="5776913" cy="3600450"/>
          </a:xfrm>
          <a:ln w="38100" cap="sq">
            <a:solidFill>
              <a:srgbClr val="000000"/>
            </a:solidFill>
          </a:ln>
          <a:effectLst>
            <a:outerShdw blurRad="50800" dist="38100" dir="2700000" algn="tl" rotWithShape="0">
              <a:srgbClr val="000000">
                <a:alpha val="43000"/>
              </a:srgbClr>
            </a:outerShdw>
          </a:effectLst>
        </p:spPr>
      </p:pic>
      <p:pic>
        <p:nvPicPr>
          <p:cNvPr id="5" name="Immagine 4" descr="IMG_20201211_081109.jpg"/>
          <p:cNvPicPr>
            <a:picLocks noChangeAspect="1"/>
          </p:cNvPicPr>
          <p:nvPr/>
        </p:nvPicPr>
        <p:blipFill>
          <a:blip r:embed="rId3" cstate="print"/>
          <a:stretch>
            <a:fillRect/>
          </a:stretch>
        </p:blipFill>
        <p:spPr>
          <a:xfrm rot="302880">
            <a:off x="4346575" y="3108325"/>
            <a:ext cx="4319588" cy="3240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extLst>
          </p:cNvPr>
          <p:cNvSpPr>
            <a:spLocks noGrp="1"/>
          </p:cNvSpPr>
          <p:nvPr>
            <p:ph idx="1"/>
          </p:nvPr>
        </p:nvSpPr>
        <p:spPr>
          <a:xfrm>
            <a:off x="0" y="0"/>
            <a:ext cx="9144000" cy="6858000"/>
          </a:xfrm>
          <a:solidFill>
            <a:schemeClr val="accent2">
              <a:lumMod val="20000"/>
              <a:lumOff val="80000"/>
            </a:schemeClr>
          </a:solidFill>
          <a:ln>
            <a:solidFill>
              <a:schemeClr val="accent2">
                <a:lumMod val="50000"/>
              </a:schemeClr>
            </a:solidFill>
          </a:ln>
        </p:spPr>
        <p:txBody>
          <a:bodyPr rtlCol="0">
            <a:normAutofit fontScale="85000" lnSpcReduction="20000"/>
          </a:bodyPr>
          <a:lstStyle/>
          <a:p>
            <a:pPr eaLnBrk="1" fontAlgn="auto" hangingPunct="1">
              <a:spcAft>
                <a:spcPts val="0"/>
              </a:spcAft>
              <a:defRPr/>
            </a:pPr>
            <a:endParaRPr lang="it-IT" smtClean="0"/>
          </a:p>
          <a:p>
            <a:pPr eaLnBrk="1" fontAlgn="auto" hangingPunct="1">
              <a:spcAft>
                <a:spcPts val="0"/>
              </a:spcAft>
              <a:defRPr/>
            </a:pPr>
            <a:r>
              <a:rPr lang="it-IT" smtClean="0"/>
              <a:t>Martina:</a:t>
            </a:r>
          </a:p>
          <a:p>
            <a:pPr eaLnBrk="1" fontAlgn="auto" hangingPunct="1">
              <a:spcAft>
                <a:spcPts val="0"/>
              </a:spcAft>
              <a:buFont typeface="Arial" charset="0"/>
              <a:buNone/>
              <a:defRPr/>
            </a:pPr>
            <a:endParaRPr lang="it-IT"/>
          </a:p>
          <a:p>
            <a:pPr marL="324000" eaLnBrk="1" fontAlgn="auto" hangingPunct="1">
              <a:spcBef>
                <a:spcPts val="0"/>
              </a:spcBef>
              <a:spcAft>
                <a:spcPts val="0"/>
              </a:spcAft>
              <a:buFont typeface="Arial" panose="020B0604020202020204" pitchFamily="34" charset="0"/>
              <a:buNone/>
              <a:defRPr/>
            </a:pPr>
            <a:r>
              <a:rPr lang="it-IT"/>
              <a:t>    L’accoglienza per me è essere </a:t>
            </a:r>
            <a:r>
              <a:rPr lang="it-IT" smtClean="0"/>
              <a:t>“catapultata” in </a:t>
            </a:r>
            <a:r>
              <a:rPr lang="it-IT"/>
              <a:t>un mondo completamente diverso dalla nostra realtà, </a:t>
            </a:r>
            <a:r>
              <a:rPr lang="it-IT" smtClean="0"/>
              <a:t>dove </a:t>
            </a:r>
            <a:r>
              <a:rPr lang="it-IT"/>
              <a:t>dovremmo sentirci spaesati, però invece ci sentiamo subito </a:t>
            </a:r>
            <a:r>
              <a:rPr lang="it-IT" smtClean="0"/>
              <a:t>a </a:t>
            </a:r>
            <a:r>
              <a:rPr lang="it-IT"/>
              <a:t>casa.</a:t>
            </a:r>
          </a:p>
          <a:p>
            <a:pPr marL="324000" eaLnBrk="1" fontAlgn="auto" hangingPunct="1">
              <a:spcBef>
                <a:spcPts val="0"/>
              </a:spcBef>
              <a:spcAft>
                <a:spcPts val="0"/>
              </a:spcAft>
              <a:buFont typeface="Arial" panose="020B0604020202020204" pitchFamily="34" charset="0"/>
              <a:buNone/>
              <a:defRPr/>
            </a:pPr>
            <a:r>
              <a:rPr lang="it-IT"/>
              <a:t>    </a:t>
            </a:r>
            <a:r>
              <a:rPr lang="it-IT" smtClean="0"/>
              <a:t>Un </a:t>
            </a:r>
            <a:r>
              <a:rPr lang="it-IT"/>
              <a:t>tipo di accoglienza </a:t>
            </a:r>
            <a:r>
              <a:rPr lang="it-IT" smtClean="0"/>
              <a:t>è anche </a:t>
            </a:r>
            <a:r>
              <a:rPr lang="it-IT"/>
              <a:t>l’essere accoglienti con gli altri, </a:t>
            </a:r>
            <a:r>
              <a:rPr lang="it-IT" smtClean="0"/>
              <a:t>cioé fare </a:t>
            </a:r>
            <a:r>
              <a:rPr lang="it-IT"/>
              <a:t>in modo </a:t>
            </a:r>
            <a:r>
              <a:rPr lang="it-IT" smtClean="0"/>
              <a:t>che chiunque </a:t>
            </a:r>
            <a:r>
              <a:rPr lang="it-IT"/>
              <a:t>arrivi </a:t>
            </a:r>
            <a:r>
              <a:rPr lang="it-IT" smtClean="0"/>
              <a:t>in un posto nuovo si </a:t>
            </a:r>
            <a:r>
              <a:rPr lang="it-IT"/>
              <a:t>senta subito parte di una famiglia</a:t>
            </a:r>
            <a:r>
              <a:rPr lang="it-IT" smtClean="0"/>
              <a:t>. </a:t>
            </a:r>
          </a:p>
          <a:p>
            <a:pPr marL="324000" eaLnBrk="1" fontAlgn="auto" hangingPunct="1">
              <a:spcBef>
                <a:spcPts val="0"/>
              </a:spcBef>
              <a:spcAft>
                <a:spcPts val="0"/>
              </a:spcAft>
              <a:buFont typeface="Arial" panose="020B0604020202020204" pitchFamily="34" charset="0"/>
              <a:buNone/>
              <a:defRPr/>
            </a:pPr>
            <a:endParaRPr lang="it-IT" smtClean="0"/>
          </a:p>
          <a:p>
            <a:pPr marL="324000" eaLnBrk="1" fontAlgn="auto" hangingPunct="1">
              <a:spcBef>
                <a:spcPts val="0"/>
              </a:spcBef>
              <a:spcAft>
                <a:spcPts val="0"/>
              </a:spcAft>
              <a:defRPr/>
            </a:pPr>
            <a:r>
              <a:rPr lang="it-IT" smtClean="0"/>
              <a:t>Virginia:</a:t>
            </a:r>
          </a:p>
          <a:p>
            <a:pPr eaLnBrk="1" hangingPunct="1">
              <a:buFont typeface="Arial" charset="0"/>
              <a:buNone/>
              <a:defRPr/>
            </a:pPr>
            <a:endParaRPr lang="it-IT" smtClean="0"/>
          </a:p>
          <a:p>
            <a:pPr eaLnBrk="1" hangingPunct="1">
              <a:spcBef>
                <a:spcPct val="0"/>
              </a:spcBef>
              <a:buFont typeface="Arial" charset="0"/>
              <a:buNone/>
              <a:defRPr/>
            </a:pPr>
            <a:r>
              <a:rPr lang="it-IT" smtClean="0"/>
              <a:t>   “Accoglienza” secondo me significa far sentire tutti a casa, </a:t>
            </a:r>
          </a:p>
          <a:p>
            <a:pPr eaLnBrk="1" hangingPunct="1">
              <a:spcBef>
                <a:spcPct val="0"/>
              </a:spcBef>
              <a:buFont typeface="Arial" charset="0"/>
              <a:buNone/>
              <a:defRPr/>
            </a:pPr>
            <a:r>
              <a:rPr lang="it-IT" smtClean="0"/>
              <a:t>    fare di tutto per far integrare un nuovo membro della nostra piccola famiglia (la classe), essere un appoggio e immedesimarsi nel nuovo arrivato che si potrebbe sentire emarginato. </a:t>
            </a:r>
          </a:p>
          <a:p>
            <a:pPr eaLnBrk="1" hangingPunct="1">
              <a:spcBef>
                <a:spcPct val="0"/>
              </a:spcBef>
              <a:buFont typeface="Arial" charset="0"/>
              <a:buNone/>
              <a:defRPr/>
            </a:pPr>
            <a:r>
              <a:rPr lang="it-IT" smtClean="0"/>
              <a:t>    L’accoglienza è anche sentirsi parte di una piccola casa pronta a fare tutto per te.</a:t>
            </a:r>
          </a:p>
          <a:p>
            <a:pPr marL="324000" eaLnBrk="1" fontAlgn="auto" hangingPunct="1">
              <a:spcBef>
                <a:spcPts val="0"/>
              </a:spcBef>
              <a:spcAft>
                <a:spcPts val="0"/>
              </a:spcAft>
              <a:buFont typeface="Arial" panose="020B0604020202020204" pitchFamily="34" charset="0"/>
              <a:buNone/>
              <a:defRPr/>
            </a:pPr>
            <a:endParaRPr lang="it-IT"/>
          </a:p>
          <a:p>
            <a:pPr eaLnBrk="1" fontAlgn="auto" hangingPunct="1">
              <a:spcAft>
                <a:spcPts val="0"/>
              </a:spcAft>
              <a:buFont typeface="Arial" panose="020B0604020202020204" pitchFamily="34" charset="0"/>
              <a:buNone/>
              <a:defRPr/>
            </a:pPr>
            <a:endParaRPr lang="it-IT"/>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9144000" cy="549275"/>
          </a:xfrm>
          <a:solidFill>
            <a:schemeClr val="accent4">
              <a:lumMod val="40000"/>
              <a:lumOff val="60000"/>
            </a:schemeClr>
          </a:solidFill>
          <a:ln>
            <a:solidFill>
              <a:schemeClr val="accent4">
                <a:lumMod val="50000"/>
              </a:schemeClr>
            </a:solidFill>
          </a:ln>
        </p:spPr>
        <p:txBody>
          <a:bodyPr>
            <a:normAutofit fontScale="25000" lnSpcReduction="20000"/>
          </a:bodyPr>
          <a:lstStyle/>
          <a:p>
            <a:pPr algn="ctr">
              <a:buFont typeface="Arial" charset="0"/>
              <a:buNone/>
              <a:defRPr/>
            </a:pPr>
            <a:r>
              <a:rPr lang="it-IT" sz="2000" dirty="0" smtClean="0"/>
              <a:t>                  </a:t>
            </a:r>
          </a:p>
          <a:p>
            <a:pPr algn="ctr">
              <a:buFont typeface="Arial" charset="0"/>
              <a:buNone/>
              <a:defRPr/>
            </a:pPr>
            <a:r>
              <a:rPr lang="it-IT" sz="2200" smtClean="0"/>
              <a:t>       </a:t>
            </a:r>
            <a:r>
              <a:rPr lang="it-IT" sz="9600" b="1" smtClean="0"/>
              <a:t>QUALI SONO I PROGETTI CHE CARATTERIZZANO LA SCUOLA?</a:t>
            </a:r>
          </a:p>
          <a:p>
            <a:pPr algn="ctr">
              <a:buFont typeface="Arial" charset="0"/>
              <a:buNone/>
              <a:defRPr/>
            </a:pPr>
            <a:endParaRPr lang="it-IT" sz="9600" b="1" smtClean="0"/>
          </a:p>
          <a:p>
            <a:pPr algn="ctr">
              <a:buFont typeface="Arial" charset="0"/>
              <a:buNone/>
              <a:defRPr/>
            </a:pPr>
            <a:endParaRPr lang="it-IT" sz="9600" b="1" dirty="0" smtClean="0"/>
          </a:p>
          <a:p>
            <a:pPr algn="ctr">
              <a:buFont typeface="Arial" charset="0"/>
              <a:buNone/>
              <a:defRPr/>
            </a:pPr>
            <a:r>
              <a:rPr lang="it-IT" sz="9600" dirty="0" smtClean="0"/>
              <a:t>   </a:t>
            </a:r>
            <a:endParaRPr lang="it-IT" sz="9600" dirty="0"/>
          </a:p>
        </p:txBody>
      </p:sp>
      <p:sp>
        <p:nvSpPr>
          <p:cNvPr id="40964" name="Rettangolo 7"/>
          <p:cNvSpPr>
            <a:spLocks noChangeArrowheads="1"/>
          </p:cNvSpPr>
          <p:nvPr/>
        </p:nvSpPr>
        <p:spPr bwMode="auto">
          <a:xfrm>
            <a:off x="0" y="549275"/>
            <a:ext cx="9144000" cy="6308725"/>
          </a:xfrm>
          <a:prstGeom prst="rect">
            <a:avLst/>
          </a:prstGeom>
          <a:solidFill>
            <a:schemeClr val="accent4">
              <a:lumMod val="20000"/>
              <a:lumOff val="80000"/>
            </a:schemeClr>
          </a:solidFill>
          <a:ln w="9525">
            <a:solidFill>
              <a:schemeClr val="accent4">
                <a:lumMod val="50000"/>
              </a:schemeClr>
            </a:solidFill>
            <a:miter lim="800000"/>
            <a:headEnd/>
            <a:tailEnd/>
          </a:ln>
        </p:spPr>
        <p:txBody>
          <a:bodyPr>
            <a:spAutoFit/>
          </a:bodyPr>
          <a:lstStyle/>
          <a:p>
            <a:pPr marL="180000">
              <a:defRPr/>
            </a:pPr>
            <a:r>
              <a:rPr lang="it-IT" sz="2000">
                <a:latin typeface="+mn-lt"/>
              </a:rPr>
              <a:t>INTERVISTATA (Martina):</a:t>
            </a:r>
          </a:p>
          <a:p>
            <a:pPr marL="180000">
              <a:defRPr/>
            </a:pPr>
            <a:r>
              <a:rPr lang="it-IT" sz="2000">
                <a:latin typeface="+mn-lt"/>
              </a:rPr>
              <a:t>La scuola propone vari progetti e attività, tra cui corsi di prima alfabetizzazione L2 e laboratori linguistici per gli studenti stranieri di recente immigrazione. </a:t>
            </a:r>
          </a:p>
          <a:p>
            <a:pPr marL="180000">
              <a:defRPr/>
            </a:pPr>
            <a:r>
              <a:rPr lang="it-IT" sz="2000">
                <a:latin typeface="+mn-lt"/>
              </a:rPr>
              <a:t>Quest’anno, ad esempio, la scuola ha proposto un corso di L2 strutturato per tre livelli, iniziato il 03-11-2020 ed ancora in svolgimento per alcuni alunni, che prevede attività di sostegno e recupero di abilità e competenze linguistiche. </a:t>
            </a:r>
          </a:p>
          <a:p>
            <a:pPr marL="180000">
              <a:defRPr/>
            </a:pPr>
            <a:r>
              <a:rPr lang="it-IT" sz="2000">
                <a:latin typeface="+mn-lt"/>
              </a:rPr>
              <a:t>Un progetto attivo nella nostra scuola da sei edizioni è “Se una mattina d’autunno </a:t>
            </a:r>
          </a:p>
          <a:p>
            <a:pPr marL="180000">
              <a:defRPr/>
            </a:pPr>
            <a:r>
              <a:rPr lang="it-IT" sz="2000">
                <a:latin typeface="+mn-lt"/>
              </a:rPr>
              <a:t>un lettore…” che è nato all’interno dell’iniziativa nazionale “Libriamoci a scuola” ed ha lo scopo di far avvicinare noi studenti alla lettura. </a:t>
            </a:r>
          </a:p>
          <a:p>
            <a:pPr marL="180000">
              <a:defRPr/>
            </a:pPr>
            <a:r>
              <a:rPr lang="it-IT" sz="2000">
                <a:latin typeface="+mn-lt"/>
              </a:rPr>
              <a:t>Quest’anno abbiamo approfondito la tematica, proposta dal “Centro per il libro e la lettura”, </a:t>
            </a:r>
            <a:r>
              <a:rPr lang="it-IT" sz="2000" i="1">
                <a:latin typeface="+mn-lt"/>
              </a:rPr>
              <a:t>Contagiati dalla gentilezza</a:t>
            </a:r>
            <a:r>
              <a:rPr lang="it-IT" sz="2000">
                <a:latin typeface="+mn-lt"/>
              </a:rPr>
              <a:t>. Abbiamo letto brani tratti da “Wonder”, da “Sopravvissuta ad Auschwitz” di Liliana Segre, da “Mio fratello Simple”, da “Ciao, tu”. Inoltre la lettura viene promossa durante tutto l’anno: ad esempio adesso stiamo leggendo in classe “Io sono Malala”.</a:t>
            </a:r>
          </a:p>
          <a:p>
            <a:pPr marL="180000">
              <a:defRPr/>
            </a:pPr>
            <a:r>
              <a:rPr lang="it-IT" sz="2000">
                <a:latin typeface="+mn-lt"/>
              </a:rPr>
              <a:t>Un altro progetto della scuola che ci permette di approfondire la tematica del bullismo e del cyberbullismo si intitola “Da me a noi: scacco al bullo. Voci unite contro il bullismo e il cyberbullismo”.</a:t>
            </a:r>
          </a:p>
          <a:p>
            <a:pPr marL="180000">
              <a:defRPr/>
            </a:pPr>
            <a:r>
              <a:rPr lang="it-IT" sz="2000">
                <a:latin typeface="+mn-lt"/>
              </a:rPr>
              <a:t>In ambito scientifico abbiamo la possibilità di seguire i laboratori scientifici con gli esperti della “Fondazione Golinelli” e di esercitarci con la matematica attraverso la piattaforma “Khan Academy”.</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Orientireeng.jpeg"/>
          <p:cNvPicPr>
            <a:picLocks noChangeAspect="1"/>
          </p:cNvPicPr>
          <p:nvPr/>
        </p:nvPicPr>
        <p:blipFill>
          <a:blip r:embed="rId2" cstate="print"/>
          <a:srcRect l="22436" t="18645"/>
          <a:stretch>
            <a:fillRect/>
          </a:stretch>
        </p:blipFill>
        <p:spPr>
          <a:xfrm>
            <a:off x="5940425" y="260350"/>
            <a:ext cx="2987675" cy="3455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magine 4" descr="Khan academy.jpeg"/>
          <p:cNvPicPr>
            <a:picLocks noChangeAspect="1"/>
          </p:cNvPicPr>
          <p:nvPr/>
        </p:nvPicPr>
        <p:blipFill>
          <a:blip r:embed="rId3" cstate="print"/>
          <a:srcRect l="6258" t="12182" r="4452" b="14723"/>
          <a:stretch>
            <a:fillRect/>
          </a:stretch>
        </p:blipFill>
        <p:spPr>
          <a:xfrm>
            <a:off x="1187450" y="5229225"/>
            <a:ext cx="3600450"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ttangolo 5"/>
          <p:cNvSpPr/>
          <p:nvPr/>
        </p:nvSpPr>
        <p:spPr>
          <a:xfrm>
            <a:off x="179388" y="260350"/>
            <a:ext cx="5616575" cy="4708525"/>
          </a:xfrm>
          <a:prstGeom prst="rect">
            <a:avLst/>
          </a:prstGeom>
          <a:solidFill>
            <a:schemeClr val="accent4">
              <a:lumMod val="20000"/>
              <a:lumOff val="80000"/>
            </a:schemeClr>
          </a:solidFill>
          <a:ln>
            <a:solidFill>
              <a:schemeClr val="accent4">
                <a:lumMod val="50000"/>
              </a:schemeClr>
            </a:solidFill>
          </a:ln>
        </p:spPr>
        <p:txBody>
          <a:bodyPr>
            <a:spAutoFit/>
          </a:bodyPr>
          <a:lstStyle/>
          <a:p>
            <a:pPr marL="180000">
              <a:defRPr/>
            </a:pPr>
            <a:r>
              <a:rPr lang="it-IT" sz="2000">
                <a:latin typeface="+mn-lt"/>
              </a:rPr>
              <a:t>L’anno scorso abbiamo seguito il progetto "Educhange” per migliorare la comunicazione in lingua inglese: per 6 settimane delle studentesse universitarie provenienti dall'estero ci hanno proposto delle tematiche attuali come ad esempio la tutela dell’ambiente. </a:t>
            </a:r>
          </a:p>
          <a:p>
            <a:pPr marL="180000">
              <a:defRPr/>
            </a:pPr>
            <a:r>
              <a:rPr lang="it-IT" sz="2000">
                <a:latin typeface="+mn-lt"/>
              </a:rPr>
              <a:t>In ambito sportivo, sempre l’anno scorso, abbiamo partecipato ad un progetto di Orienteering ed inoltre alcuni compagni hanno partecipato ad un torneo di calcio organizzato dal Centro sportivo scolastico della scuola.</a:t>
            </a:r>
          </a:p>
          <a:p>
            <a:pPr marL="180000">
              <a:defRPr/>
            </a:pPr>
            <a:r>
              <a:rPr lang="it-IT" sz="2000">
                <a:latin typeface="+mn-lt"/>
              </a:rPr>
              <a:t>Infine quest’anno faremo un’attività di Cineforum per approfondire la storia del cinema dalle origini e le tecniche cinematografiche più moderne ed attuali.</a:t>
            </a:r>
          </a:p>
        </p:txBody>
      </p:sp>
      <p:pic>
        <p:nvPicPr>
          <p:cNvPr id="43013" name="Picture 5" descr="logo"/>
          <p:cNvPicPr>
            <a:picLocks noChangeAspect="1" noChangeArrowheads="1"/>
          </p:cNvPicPr>
          <p:nvPr/>
        </p:nvPicPr>
        <p:blipFill>
          <a:blip r:embed="rId4" cstate="print"/>
          <a:srcRect r="-2557" b="19542"/>
          <a:stretch>
            <a:fillRect/>
          </a:stretch>
        </p:blipFill>
        <p:spPr bwMode="auto">
          <a:xfrm>
            <a:off x="6156325" y="3860800"/>
            <a:ext cx="2663825" cy="278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extLst>
          </p:cNvPr>
          <p:cNvSpPr>
            <a:spLocks noGrp="1"/>
          </p:cNvSpPr>
          <p:nvPr>
            <p:ph idx="1"/>
          </p:nvPr>
        </p:nvSpPr>
        <p:spPr>
          <a:xfrm>
            <a:off x="323528" y="332656"/>
            <a:ext cx="4320480" cy="2160240"/>
          </a:xfrm>
          <a:solidFill>
            <a:schemeClr val="accent3">
              <a:lumMod val="20000"/>
              <a:lumOff val="80000"/>
            </a:schemeClr>
          </a:solidFill>
          <a:ln>
            <a:solidFill>
              <a:schemeClr val="accent3">
                <a:lumMod val="50000"/>
              </a:schemeClr>
            </a:solidFill>
          </a:ln>
        </p:spPr>
        <p:txBody>
          <a:bodyPr/>
          <a:lstStyle/>
          <a:p>
            <a:pPr marL="180000" indent="0" algn="ctr">
              <a:spcBef>
                <a:spcPts val="0"/>
              </a:spcBef>
              <a:buFont typeface="Arial" charset="0"/>
              <a:buNone/>
              <a:defRPr/>
            </a:pPr>
            <a:r>
              <a:rPr lang="it-IT" sz="2400" b="1" smtClean="0"/>
              <a:t>PALESTRE </a:t>
            </a:r>
            <a:r>
              <a:rPr lang="it-IT" sz="2400" b="1"/>
              <a:t>E AREE </a:t>
            </a:r>
            <a:r>
              <a:rPr lang="it-IT" sz="2400" b="1" smtClean="0"/>
              <a:t>VERDI</a:t>
            </a:r>
          </a:p>
          <a:p>
            <a:pPr marL="180000" indent="0">
              <a:spcBef>
                <a:spcPts val="0"/>
              </a:spcBef>
              <a:buFont typeface="Arial" charset="0"/>
              <a:buNone/>
              <a:defRPr/>
            </a:pPr>
            <a:r>
              <a:rPr lang="it-IT" sz="2400" smtClean="0"/>
              <a:t> </a:t>
            </a:r>
          </a:p>
          <a:p>
            <a:pPr marL="0" indent="0">
              <a:spcBef>
                <a:spcPts val="0"/>
              </a:spcBef>
              <a:buFont typeface="Arial" charset="0"/>
              <a:buNone/>
              <a:defRPr/>
            </a:pPr>
            <a:r>
              <a:rPr lang="it-IT" sz="2400" smtClean="0"/>
              <a:t>La scuola ha una grande palestra </a:t>
            </a:r>
          </a:p>
          <a:p>
            <a:pPr marL="0" indent="0">
              <a:spcBef>
                <a:spcPts val="0"/>
              </a:spcBef>
              <a:buFont typeface="Arial" charset="0"/>
              <a:buNone/>
              <a:defRPr/>
            </a:pPr>
            <a:r>
              <a:rPr lang="it-IT" sz="2400" smtClean="0"/>
              <a:t>e nelle vicinanze delle aree verdi ben tenute.</a:t>
            </a:r>
            <a:r>
              <a:rPr lang="it-IT" sz="2400" b="1" smtClean="0"/>
              <a:t> </a:t>
            </a:r>
            <a:endParaRPr lang="it-IT" sz="2400" b="1"/>
          </a:p>
          <a:p>
            <a:pPr>
              <a:buFont typeface="Arial" charset="0"/>
              <a:buNone/>
              <a:defRPr/>
            </a:pPr>
            <a:endParaRPr lang="it-IT" sz="2000" dirty="0"/>
          </a:p>
          <a:p>
            <a:pPr>
              <a:buFont typeface="Arial" charset="0"/>
              <a:buNone/>
              <a:defRPr/>
            </a:pPr>
            <a:endParaRPr lang="it-IT" sz="2000" dirty="0"/>
          </a:p>
          <a:p>
            <a:pPr>
              <a:buFont typeface="Arial" charset="0"/>
              <a:buNone/>
              <a:defRPr/>
            </a:pPr>
            <a:r>
              <a:rPr lang="it-IT" sz="2000" dirty="0"/>
              <a:t>                 </a:t>
            </a:r>
            <a:endParaRPr lang="it-IT" dirty="0"/>
          </a:p>
        </p:txBody>
      </p:sp>
      <p:pic>
        <p:nvPicPr>
          <p:cNvPr id="6" name="Immagine 5" descr="Aree verdi.jpeg">
            <a:extLst>
              <a:ext uri="{FF2B5EF4-FFF2-40B4-BE49-F238E27FC236}"/>
            </a:extLst>
          </p:cNvPr>
          <p:cNvPicPr>
            <a:picLocks noChangeAspect="1"/>
          </p:cNvPicPr>
          <p:nvPr/>
        </p:nvPicPr>
        <p:blipFill>
          <a:blip r:embed="rId4" cstate="print"/>
          <a:srcRect l="13011"/>
          <a:stretch>
            <a:fillRect/>
          </a:stretch>
        </p:blipFill>
        <p:spPr>
          <a:xfrm>
            <a:off x="4860032" y="476672"/>
            <a:ext cx="3851473" cy="1987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magine 4" descr="Foto palestra fatta da noi.jpeg">
            <a:extLst>
              <a:ext uri="{FF2B5EF4-FFF2-40B4-BE49-F238E27FC236}"/>
            </a:extLst>
          </p:cNvPr>
          <p:cNvPicPr>
            <a:picLocks noChangeAspect="1"/>
          </p:cNvPicPr>
          <p:nvPr/>
        </p:nvPicPr>
        <p:blipFill>
          <a:blip r:embed="rId5" cstate="print"/>
          <a:srcRect t="3447" r="17514" b="5179"/>
          <a:stretch>
            <a:fillRect/>
          </a:stretch>
        </p:blipFill>
        <p:spPr>
          <a:xfrm>
            <a:off x="611560" y="2780928"/>
            <a:ext cx="3672408" cy="381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magine 6" descr="WhatsApp Image 2020-12-19 at 15.50.56 (1).jpeg">
            <a:extLst>
              <a:ext uri="{FF2B5EF4-FFF2-40B4-BE49-F238E27FC236}"/>
            </a:extLst>
          </p:cNvPr>
          <p:cNvPicPr>
            <a:picLocks noChangeAspect="1"/>
          </p:cNvPicPr>
          <p:nvPr/>
        </p:nvPicPr>
        <p:blipFill>
          <a:blip r:embed="rId6" cstate="print"/>
          <a:srcRect b="5347"/>
          <a:stretch>
            <a:fillRect/>
          </a:stretch>
        </p:blipFill>
        <p:spPr>
          <a:xfrm>
            <a:off x="4860032" y="2780928"/>
            <a:ext cx="3843908" cy="3816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Audio Gabri e Ale.">
            <a:hlinkClick r:id="" action="ppaction://media"/>
            <a:extLst>
              <a:ext uri="{FF2B5EF4-FFF2-40B4-BE49-F238E27FC236}">
                <a16:creationId xmlns:a16="http://schemas.microsoft.com/office/drawing/2014/main" xmlns="" id="{542D5D57-6BEC-40E5-808C-2156AC270C50}"/>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3779912" y="18448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extLst>
          </p:cNvPr>
          <p:cNvSpPr txBox="1"/>
          <p:nvPr/>
        </p:nvSpPr>
        <p:spPr>
          <a:xfrm>
            <a:off x="-9525" y="0"/>
            <a:ext cx="9144000" cy="6858000"/>
          </a:xfrm>
          <a:prstGeom prst="rect">
            <a:avLst/>
          </a:prstGeom>
          <a:solidFill>
            <a:schemeClr val="bg1">
              <a:lumMod val="95000"/>
            </a:schemeClr>
          </a:solidFill>
        </p:spPr>
        <p:txBody>
          <a:bodyPr wrap="square">
            <a:spAutoFit/>
          </a:bodyPr>
          <a:lstStyle/>
          <a:p>
            <a:pPr>
              <a:defRPr/>
            </a:pPr>
            <a:r>
              <a:rPr lang="it-IT" sz="2000" b="1">
                <a:latin typeface="Comic Sans MS" panose="030F0702030302020204" pitchFamily="66" charset="0"/>
              </a:rPr>
              <a:t>  </a:t>
            </a:r>
            <a:r>
              <a:rPr lang="it-IT" sz="2000" b="1" smtClean="0">
                <a:latin typeface="Comic Sans MS" panose="030F0702030302020204" pitchFamily="66" charset="0"/>
              </a:rPr>
              <a:t> COSA POTREBBE </a:t>
            </a:r>
            <a:r>
              <a:rPr lang="it-IT" sz="2000" b="1" dirty="0">
                <a:latin typeface="Comic Sans MS" panose="030F0702030302020204" pitchFamily="66" charset="0"/>
              </a:rPr>
              <a:t>FARE LA CLASSE PER ACCOGLIERE </a:t>
            </a:r>
            <a:r>
              <a:rPr lang="it-IT" sz="2000" b="1">
                <a:latin typeface="Comic Sans MS" panose="030F0702030302020204" pitchFamily="66" charset="0"/>
              </a:rPr>
              <a:t>AL </a:t>
            </a:r>
            <a:r>
              <a:rPr lang="it-IT" sz="2000" b="1" smtClean="0">
                <a:latin typeface="Comic Sans MS" panose="030F0702030302020204" pitchFamily="66" charset="0"/>
              </a:rPr>
              <a:t>MEGLIO</a:t>
            </a:r>
            <a:endParaRPr lang="it-IT" sz="2000" b="1" dirty="0">
              <a:latin typeface="Comic Sans MS" panose="030F0702030302020204" pitchFamily="66" charset="0"/>
            </a:endParaRPr>
          </a:p>
          <a:p>
            <a:pPr>
              <a:defRPr/>
            </a:pPr>
            <a:r>
              <a:rPr lang="it-IT" sz="2000" b="1" smtClean="0">
                <a:latin typeface="Comic Sans MS" panose="030F0702030302020204" pitchFamily="66" charset="0"/>
              </a:rPr>
              <a:t>        </a:t>
            </a:r>
            <a:r>
              <a:rPr lang="it-IT" sz="2000" b="1" dirty="0">
                <a:latin typeface="Comic Sans MS" panose="030F0702030302020204" pitchFamily="66" charset="0"/>
              </a:rPr>
              <a:t>I NUOVI COMPAGNI CHE ARRIVANO DA ALTRI PAESI?</a:t>
            </a:r>
          </a:p>
          <a:p>
            <a:pPr algn="just">
              <a:defRPr/>
            </a:pPr>
            <a:endParaRPr lang="it-IT" dirty="0">
              <a:latin typeface="Comic Sans MS" panose="030F0702030302020204" pitchFamily="66" charset="0"/>
            </a:endParaRPr>
          </a:p>
          <a:p>
            <a:pPr marL="180000" algn="just">
              <a:defRPr/>
            </a:pPr>
            <a:r>
              <a:rPr lang="it-IT" dirty="0">
                <a:latin typeface="Comic Sans MS" panose="030F0702030302020204" pitchFamily="66" charset="0"/>
              </a:rPr>
              <a:t>Giornalista (Benedetta): Buongiorno Elena, cosa potrebbe fare la tua </a:t>
            </a:r>
            <a:r>
              <a:rPr lang="it-IT">
                <a:latin typeface="Comic Sans MS" panose="030F0702030302020204" pitchFamily="66" charset="0"/>
              </a:rPr>
              <a:t>classe </a:t>
            </a:r>
            <a:endParaRPr lang="it-IT" smtClean="0">
              <a:latin typeface="Comic Sans MS" panose="030F0702030302020204" pitchFamily="66" charset="0"/>
            </a:endParaRPr>
          </a:p>
          <a:p>
            <a:pPr marL="180000" algn="just">
              <a:defRPr/>
            </a:pPr>
            <a:r>
              <a:rPr lang="it-IT" smtClean="0">
                <a:latin typeface="Comic Sans MS" panose="030F0702030302020204" pitchFamily="66" charset="0"/>
              </a:rPr>
              <a:t>per favorire l’integrazione dei nuovi alunni arrivati nella vostra scuola? </a:t>
            </a:r>
          </a:p>
          <a:p>
            <a:pPr marL="180000" algn="just">
              <a:defRPr/>
            </a:pPr>
            <a:endParaRPr lang="it-IT" dirty="0">
              <a:latin typeface="Comic Sans MS" panose="030F0702030302020204" pitchFamily="66" charset="0"/>
            </a:endParaRPr>
          </a:p>
          <a:p>
            <a:pPr marL="180000" algn="just">
              <a:defRPr/>
            </a:pPr>
            <a:r>
              <a:rPr lang="it-IT" dirty="0">
                <a:latin typeface="Comic Sans MS" panose="030F0702030302020204" pitchFamily="66" charset="0"/>
              </a:rPr>
              <a:t>Intervistata (Elena): La nostra classe potrebbe organizzare dei progetti </a:t>
            </a:r>
            <a:r>
              <a:rPr lang="it-IT">
                <a:latin typeface="Comic Sans MS" panose="030F0702030302020204" pitchFamily="66" charset="0"/>
              </a:rPr>
              <a:t>tra </a:t>
            </a:r>
          </a:p>
          <a:p>
            <a:pPr marL="180000" algn="just">
              <a:defRPr/>
            </a:pPr>
            <a:r>
              <a:rPr lang="it-IT">
                <a:latin typeface="Comic Sans MS" panose="030F0702030302020204" pitchFamily="66" charset="0"/>
              </a:rPr>
              <a:t>cui passare </a:t>
            </a:r>
            <a:r>
              <a:rPr lang="it-IT" dirty="0">
                <a:latin typeface="Comic Sans MS" panose="030F0702030302020204" pitchFamily="66" charset="0"/>
              </a:rPr>
              <a:t>alcuni pomeriggi con i compagni e fare dei giochi istruttivi per far</a:t>
            </a:r>
          </a:p>
          <a:p>
            <a:pPr marL="180000" algn="just">
              <a:defRPr/>
            </a:pPr>
            <a:r>
              <a:rPr lang="it-IT" dirty="0">
                <a:latin typeface="Comic Sans MS" panose="030F0702030302020204" pitchFamily="66" charset="0"/>
              </a:rPr>
              <a:t>apprendere la lingua italiana; potrebbe organizzare anche delle cene con i </a:t>
            </a:r>
          </a:p>
          <a:p>
            <a:pPr marL="180000" algn="just">
              <a:defRPr/>
            </a:pPr>
            <a:r>
              <a:rPr lang="it-IT" dirty="0">
                <a:latin typeface="Comic Sans MS" panose="030F0702030302020204" pitchFamily="66" charset="0"/>
              </a:rPr>
              <a:t>compagni in modo da farli integrare sempre di più nel gruppo.</a:t>
            </a:r>
          </a:p>
          <a:p>
            <a:pPr marL="180000" algn="just">
              <a:defRPr/>
            </a:pPr>
            <a:endParaRPr lang="it-IT" dirty="0">
              <a:latin typeface="Comic Sans MS" panose="030F0702030302020204" pitchFamily="66" charset="0"/>
            </a:endParaRPr>
          </a:p>
          <a:p>
            <a:pPr marL="180000" algn="just">
              <a:defRPr/>
            </a:pPr>
            <a:r>
              <a:rPr lang="it-IT" dirty="0">
                <a:latin typeface="Comic Sans MS" panose="030F0702030302020204" pitchFamily="66" charset="0"/>
              </a:rPr>
              <a:t>Giornalista (Andriana): Ci puoi spiegare che cosa sono questi giochi istruttivi?</a:t>
            </a:r>
          </a:p>
          <a:p>
            <a:pPr marL="180000" algn="just">
              <a:defRPr/>
            </a:pPr>
            <a:endParaRPr lang="it-IT" dirty="0">
              <a:latin typeface="Comic Sans MS" panose="030F0702030302020204" pitchFamily="66" charset="0"/>
            </a:endParaRPr>
          </a:p>
          <a:p>
            <a:pPr marL="180000" algn="just">
              <a:defRPr/>
            </a:pPr>
            <a:r>
              <a:rPr lang="it-IT" dirty="0">
                <a:latin typeface="Comic Sans MS" panose="030F0702030302020204" pitchFamily="66" charset="0"/>
              </a:rPr>
              <a:t>Intervistata (Elena): Questi giochi istruttivi servono per far imparare la lingua </a:t>
            </a:r>
          </a:p>
          <a:p>
            <a:pPr marL="180000" algn="just">
              <a:defRPr/>
            </a:pPr>
            <a:r>
              <a:rPr lang="it-IT" dirty="0">
                <a:latin typeface="Comic Sans MS" panose="030F0702030302020204" pitchFamily="66" charset="0"/>
              </a:rPr>
              <a:t>in modo più divertente e veloce, facendo delle gare di gruppo tra i compagni.</a:t>
            </a:r>
          </a:p>
          <a:p>
            <a:pPr marL="180000" algn="just">
              <a:defRPr/>
            </a:pPr>
            <a:endParaRPr lang="it-IT" dirty="0">
              <a:latin typeface="Comic Sans MS" panose="030F0702030302020204" pitchFamily="66" charset="0"/>
            </a:endParaRPr>
          </a:p>
          <a:p>
            <a:pPr marL="180000" algn="just">
              <a:defRPr/>
            </a:pPr>
            <a:r>
              <a:rPr lang="it-IT" dirty="0">
                <a:latin typeface="Comic Sans MS" panose="030F0702030302020204" pitchFamily="66" charset="0"/>
              </a:rPr>
              <a:t>Giornalista (Benedetta): Ci puoi illustrare un gioco?</a:t>
            </a:r>
          </a:p>
          <a:p>
            <a:pPr marL="180000" algn="just">
              <a:defRPr/>
            </a:pPr>
            <a:endParaRPr lang="it-IT" dirty="0">
              <a:latin typeface="Comic Sans MS" panose="030F0702030302020204" pitchFamily="66" charset="0"/>
            </a:endParaRPr>
          </a:p>
          <a:p>
            <a:pPr marL="180000" algn="just">
              <a:defRPr/>
            </a:pPr>
            <a:r>
              <a:rPr lang="it-IT" dirty="0">
                <a:latin typeface="Comic Sans MS" panose="030F0702030302020204" pitchFamily="66" charset="0"/>
              </a:rPr>
              <a:t>Intervistata (Elena): Questo gioco è formato da una mappa, in questo caso della</a:t>
            </a:r>
          </a:p>
          <a:p>
            <a:pPr marL="180000" algn="just">
              <a:defRPr/>
            </a:pPr>
            <a:r>
              <a:rPr lang="it-IT" dirty="0">
                <a:latin typeface="Comic Sans MS" panose="030F0702030302020204" pitchFamily="66" charset="0"/>
              </a:rPr>
              <a:t>scuola, dove ci sono più tappe in cui sono presenti degli indovinelli che i gruppi </a:t>
            </a:r>
          </a:p>
          <a:p>
            <a:pPr marL="180000" algn="just">
              <a:defRPr/>
            </a:pPr>
            <a:r>
              <a:rPr lang="it-IT" dirty="0">
                <a:latin typeface="Comic Sans MS" panose="030F0702030302020204" pitchFamily="66" charset="0"/>
              </a:rPr>
              <a:t>devono risolvere e in questo modo prendono il punto</a:t>
            </a:r>
            <a:r>
              <a:rPr lang="it-IT">
                <a:latin typeface="Comic Sans MS" panose="030F0702030302020204" pitchFamily="66" charset="0"/>
              </a:rPr>
              <a:t>. </a:t>
            </a:r>
          </a:p>
          <a:p>
            <a:pPr marL="180000" algn="just">
              <a:defRPr/>
            </a:pPr>
            <a:endParaRPr lang="it-IT" dirty="0">
              <a:latin typeface="Comic Sans MS" panose="030F0702030302020204" pitchFamily="66" charset="0"/>
            </a:endParaRPr>
          </a:p>
          <a:p>
            <a:pPr marL="180000" algn="just">
              <a:defRPr/>
            </a:pPr>
            <a:r>
              <a:rPr lang="it-IT" dirty="0">
                <a:latin typeface="Comic Sans MS" panose="030F0702030302020204" pitchFamily="66" charset="0"/>
              </a:rPr>
              <a:t>Adesso vi illustreremo la </a:t>
            </a:r>
            <a:r>
              <a:rPr lang="it-IT">
                <a:latin typeface="Comic Sans MS" panose="030F0702030302020204" pitchFamily="66" charset="0"/>
              </a:rPr>
              <a:t>mappa</a:t>
            </a:r>
            <a:r>
              <a:rPr lang="it-IT" smtClean="0">
                <a:latin typeface="Comic Sans MS" panose="030F0702030302020204" pitchFamily="66" charset="0"/>
              </a:rPr>
              <a:t>.</a:t>
            </a:r>
          </a:p>
          <a:p>
            <a:pPr marL="180000" algn="just">
              <a:defRPr/>
            </a:pPr>
            <a:endParaRPr lang="it-IT" dirty="0">
              <a:latin typeface="Comic Sans MS" panose="030F0702030302020204" pitchFamily="66" charset="0"/>
            </a:endParaRPr>
          </a:p>
        </p:txBody>
      </p:sp>
      <p:pic>
        <p:nvPicPr>
          <p:cNvPr id="10" name="prima slide">
            <a:hlinkClick r:id="" action="ppaction://media"/>
            <a:extLst>
              <a:ext uri="{FF2B5EF4-FFF2-40B4-BE49-F238E27FC236}">
                <a16:creationId xmlns="" xmlns:a16="http://schemas.microsoft.com/office/drawing/2014/main" id="{170FA3A3-CC25-4E29-A14A-AC2DE40553F6}"/>
              </a:ext>
            </a:extLst>
          </p:cNvPr>
          <p:cNvPicPr>
            <a:picLocks noChangeAspect="1"/>
          </p:cNvPicPr>
          <p:nvPr>
            <a:audioFile r:link="rId1"/>
            <p:extLst>
              <p:ext uri="{DAA4B4D4-6D71-4841-9C94-3DE7FCFB9230}">
                <p14:media xmlns="" xmlns:p14="http://schemas.microsoft.com/office/powerpoint/2010/main" r:embed="rId6"/>
              </p:ext>
            </p:extLst>
          </p:nvPr>
        </p:nvPicPr>
        <p:blipFill>
          <a:blip r:embed="rId7" cstate="print"/>
          <a:stretch>
            <a:fillRect/>
          </a:stretch>
        </p:blipFill>
        <p:spPr>
          <a:xfrm>
            <a:off x="8244408" y="594928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asellaDiTesto 8"/>
          <p:cNvSpPr txBox="1">
            <a:spLocks noChangeArrowheads="1"/>
          </p:cNvSpPr>
          <p:nvPr/>
        </p:nvSpPr>
        <p:spPr bwMode="auto">
          <a:xfrm>
            <a:off x="0" y="0"/>
            <a:ext cx="9144000" cy="1077913"/>
          </a:xfrm>
          <a:prstGeom prst="rect">
            <a:avLst/>
          </a:prstGeom>
          <a:noFill/>
          <a:ln w="9525">
            <a:noFill/>
            <a:miter lim="800000"/>
            <a:headEnd/>
            <a:tailEnd/>
          </a:ln>
        </p:spPr>
        <p:txBody>
          <a:bodyPr>
            <a:spAutoFit/>
          </a:bodyPr>
          <a:lstStyle/>
          <a:p>
            <a:pPr algn="ctr"/>
            <a:r>
              <a:rPr lang="it-IT" altLang="it-IT" sz="3200" b="1">
                <a:latin typeface="Comic Sans MS" pitchFamily="66" charset="0"/>
              </a:rPr>
              <a:t>MAPPA CON ALCUNI PUNTI </a:t>
            </a:r>
          </a:p>
          <a:p>
            <a:pPr algn="ctr"/>
            <a:r>
              <a:rPr lang="it-IT" altLang="it-IT" sz="3200" b="1">
                <a:latin typeface="Comic Sans MS" pitchFamily="66" charset="0"/>
              </a:rPr>
              <a:t>DELLA NOSTRA SCUOLA</a:t>
            </a:r>
          </a:p>
        </p:txBody>
      </p:sp>
      <p:pic>
        <p:nvPicPr>
          <p:cNvPr id="3" name="Immagine 2">
            <a:extLst>
              <a:ext uri="{FF2B5EF4-FFF2-40B4-BE49-F238E27FC236}"/>
            </a:extLst>
          </p:cNvPr>
          <p:cNvPicPr>
            <a:picLocks noChangeAspect="1"/>
          </p:cNvPicPr>
          <p:nvPr/>
        </p:nvPicPr>
        <p:blipFill>
          <a:blip r:embed="rId2" cstate="print"/>
          <a:srcRect r="1782" b="2883"/>
          <a:stretch>
            <a:fillRect/>
          </a:stretch>
        </p:blipFill>
        <p:spPr>
          <a:xfrm>
            <a:off x="755650" y="1196975"/>
            <a:ext cx="7626350" cy="5305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asellaDiTesto 1"/>
          <p:cNvSpPr txBox="1">
            <a:spLocks noChangeArrowheads="1"/>
          </p:cNvSpPr>
          <p:nvPr/>
        </p:nvSpPr>
        <p:spPr bwMode="auto">
          <a:xfrm>
            <a:off x="0" y="0"/>
            <a:ext cx="9144000" cy="6858000"/>
          </a:xfrm>
          <a:prstGeom prst="rect">
            <a:avLst/>
          </a:prstGeom>
          <a:solidFill>
            <a:schemeClr val="bg1">
              <a:lumMod val="95000"/>
            </a:schemeClr>
          </a:solidFill>
          <a:ln w="9525">
            <a:noFill/>
            <a:miter lim="800000"/>
            <a:headEnd/>
            <a:tailEnd/>
          </a:ln>
        </p:spPr>
        <p:txBody>
          <a:bodyPr wrap="square">
            <a:spAutoFit/>
          </a:bodyPr>
          <a:lstStyle/>
          <a:p>
            <a:pPr marL="180000">
              <a:defRPr/>
            </a:pPr>
            <a:r>
              <a:rPr lang="it-IT" altLang="it-IT" smtClean="0">
                <a:latin typeface="Comic Sans MS" pitchFamily="66" charset="0"/>
              </a:rPr>
              <a:t>Giornalista </a:t>
            </a:r>
            <a:r>
              <a:rPr lang="it-IT" altLang="it-IT">
                <a:latin typeface="Comic Sans MS" pitchFamily="66" charset="0"/>
              </a:rPr>
              <a:t>(Andriana): Ci puoi fare un esempio?</a:t>
            </a:r>
          </a:p>
          <a:p>
            <a:pPr marL="180000">
              <a:defRPr/>
            </a:pPr>
            <a:endParaRPr lang="it-IT" altLang="it-IT">
              <a:latin typeface="Comic Sans MS" pitchFamily="66" charset="0"/>
            </a:endParaRPr>
          </a:p>
          <a:p>
            <a:pPr marL="180000">
              <a:defRPr/>
            </a:pPr>
            <a:r>
              <a:rPr lang="it-IT" altLang="it-IT">
                <a:latin typeface="Comic Sans MS" pitchFamily="66" charset="0"/>
              </a:rPr>
              <a:t>Intervistata (Elena): Certo! Ci sono due squadre, la squadra blu e la squadra </a:t>
            </a:r>
            <a:r>
              <a:rPr lang="it-IT" altLang="it-IT" smtClean="0">
                <a:latin typeface="Comic Sans MS" pitchFamily="66" charset="0"/>
              </a:rPr>
              <a:t>rossa</a:t>
            </a:r>
            <a:r>
              <a:rPr lang="it-IT" altLang="it-IT">
                <a:latin typeface="Comic Sans MS" pitchFamily="66" charset="0"/>
              </a:rPr>
              <a:t>; queste due squadre partono e vanno nella prima tappa, cioè in un’aula dove </a:t>
            </a:r>
            <a:r>
              <a:rPr lang="it-IT" altLang="it-IT" smtClean="0">
                <a:latin typeface="Comic Sans MS" pitchFamily="66" charset="0"/>
              </a:rPr>
              <a:t>ci </a:t>
            </a:r>
            <a:r>
              <a:rPr lang="it-IT" altLang="it-IT">
                <a:latin typeface="Comic Sans MS" pitchFamily="66" charset="0"/>
              </a:rPr>
              <a:t>sarà </a:t>
            </a:r>
            <a:endParaRPr lang="it-IT" altLang="it-IT" smtClean="0">
              <a:latin typeface="Comic Sans MS" pitchFamily="66" charset="0"/>
            </a:endParaRPr>
          </a:p>
          <a:p>
            <a:pPr marL="180000">
              <a:defRPr/>
            </a:pPr>
            <a:r>
              <a:rPr lang="it-IT" altLang="it-IT" smtClean="0">
                <a:latin typeface="Comic Sans MS" pitchFamily="66" charset="0"/>
              </a:rPr>
              <a:t>un </a:t>
            </a:r>
            <a:r>
              <a:rPr lang="it-IT" altLang="it-IT">
                <a:latin typeface="Comic Sans MS" pitchFamily="66" charset="0"/>
              </a:rPr>
              <a:t>insegnante che leggerà un indovinello e chi risponderà prima e correttamente si aggiudicherà il punto; dopodiché, appena risolto un </a:t>
            </a:r>
            <a:r>
              <a:rPr lang="it-IT" altLang="it-IT" smtClean="0">
                <a:latin typeface="Comic Sans MS" pitchFamily="66" charset="0"/>
              </a:rPr>
              <a:t>indovinello, si </a:t>
            </a:r>
            <a:r>
              <a:rPr lang="it-IT" altLang="it-IT">
                <a:latin typeface="Comic Sans MS" pitchFamily="66" charset="0"/>
              </a:rPr>
              <a:t>passerà subito </a:t>
            </a:r>
            <a:endParaRPr lang="it-IT" altLang="it-IT" smtClean="0">
              <a:latin typeface="Comic Sans MS" pitchFamily="66" charset="0"/>
            </a:endParaRPr>
          </a:p>
          <a:p>
            <a:pPr marL="180000">
              <a:defRPr/>
            </a:pPr>
            <a:r>
              <a:rPr lang="it-IT" altLang="it-IT" smtClean="0">
                <a:latin typeface="Comic Sans MS" pitchFamily="66" charset="0"/>
              </a:rPr>
              <a:t>alla </a:t>
            </a:r>
            <a:r>
              <a:rPr lang="it-IT" altLang="it-IT">
                <a:latin typeface="Comic Sans MS" pitchFamily="66" charset="0"/>
              </a:rPr>
              <a:t>prossima tappa dove accadrà la stessa cosa. </a:t>
            </a:r>
          </a:p>
          <a:p>
            <a:pPr marL="180000">
              <a:defRPr/>
            </a:pPr>
            <a:r>
              <a:rPr lang="it-IT" altLang="it-IT">
                <a:latin typeface="Comic Sans MS" pitchFamily="66" charset="0"/>
              </a:rPr>
              <a:t>Così si proseguirà per tutto il gioco, ma in alcune di queste tappe le due squadre </a:t>
            </a:r>
          </a:p>
          <a:p>
            <a:pPr marL="180000">
              <a:defRPr/>
            </a:pPr>
            <a:r>
              <a:rPr lang="it-IT" altLang="it-IT">
                <a:latin typeface="Comic Sans MS" pitchFamily="66" charset="0"/>
              </a:rPr>
              <a:t>si dovranno scontrare in dei giochi; la prima squadra che arriverà al traguardo e </a:t>
            </a:r>
          </a:p>
          <a:p>
            <a:pPr marL="180000">
              <a:defRPr/>
            </a:pPr>
            <a:r>
              <a:rPr lang="it-IT" altLang="it-IT">
                <a:latin typeface="Comic Sans MS" pitchFamily="66" charset="0"/>
              </a:rPr>
              <a:t>si è aggiudicata più punti, vince. </a:t>
            </a:r>
          </a:p>
          <a:p>
            <a:pPr marL="180000">
              <a:defRPr/>
            </a:pPr>
            <a:endParaRPr lang="it-IT" altLang="it-IT">
              <a:latin typeface="Comic Sans MS" pitchFamily="66" charset="0"/>
            </a:endParaRPr>
          </a:p>
          <a:p>
            <a:pPr marL="180000">
              <a:defRPr/>
            </a:pPr>
            <a:r>
              <a:rPr lang="it-IT" altLang="it-IT">
                <a:latin typeface="Comic Sans MS" pitchFamily="66" charset="0"/>
              </a:rPr>
              <a:t>Giornalista (Benedetta): Adesso passiamo la parola ad una tua compagna. </a:t>
            </a:r>
          </a:p>
          <a:p>
            <a:pPr marL="180000">
              <a:defRPr/>
            </a:pPr>
            <a:r>
              <a:rPr lang="it-IT" altLang="it-IT">
                <a:latin typeface="Comic Sans MS" pitchFamily="66" charset="0"/>
              </a:rPr>
              <a:t>Ciao Nicoleta! Come ti sei sentita appena arrivata?</a:t>
            </a:r>
          </a:p>
          <a:p>
            <a:pPr marL="180000">
              <a:defRPr/>
            </a:pPr>
            <a:endParaRPr lang="it-IT" altLang="it-IT">
              <a:latin typeface="Comic Sans MS" pitchFamily="66" charset="0"/>
            </a:endParaRPr>
          </a:p>
          <a:p>
            <a:pPr marL="180000">
              <a:defRPr/>
            </a:pPr>
            <a:r>
              <a:rPr lang="it-IT" altLang="it-IT">
                <a:latin typeface="Comic Sans MS" pitchFamily="66" charset="0"/>
              </a:rPr>
              <a:t>Intervistata (Nicoleta): Appena arrivata in questa scuola e in Italia io mi sono sentita molto bene e accettata da tutti.</a:t>
            </a:r>
          </a:p>
          <a:p>
            <a:pPr marL="180000">
              <a:defRPr/>
            </a:pPr>
            <a:endParaRPr lang="it-IT" altLang="it-IT">
              <a:latin typeface="Comic Sans MS" pitchFamily="66" charset="0"/>
            </a:endParaRPr>
          </a:p>
          <a:p>
            <a:pPr marL="180000">
              <a:defRPr/>
            </a:pPr>
            <a:r>
              <a:rPr lang="it-IT" altLang="it-IT">
                <a:latin typeface="Comic Sans MS" pitchFamily="66" charset="0"/>
              </a:rPr>
              <a:t>Giornalista (Andriana): Qual è la cosa che ti è piaciuta di più del tuo arrivo?</a:t>
            </a:r>
          </a:p>
          <a:p>
            <a:pPr marL="180000">
              <a:defRPr/>
            </a:pPr>
            <a:endParaRPr lang="it-IT" altLang="it-IT">
              <a:latin typeface="Comic Sans MS" pitchFamily="66" charset="0"/>
            </a:endParaRPr>
          </a:p>
          <a:p>
            <a:pPr marL="180000">
              <a:defRPr/>
            </a:pPr>
            <a:r>
              <a:rPr lang="it-IT" altLang="it-IT">
                <a:latin typeface="Comic Sans MS" pitchFamily="66" charset="0"/>
              </a:rPr>
              <a:t>Intervistata (Nicoleta): I professori ed i compagni mi hanno accolto molto bene e la cosa che mi è piaciuta di più è che tutti mi hanno accettato e trattato bene.</a:t>
            </a:r>
          </a:p>
          <a:p>
            <a:pPr marL="180000">
              <a:defRPr/>
            </a:pPr>
            <a:endParaRPr lang="it-IT" altLang="it-IT">
              <a:latin typeface="Comic Sans MS" pitchFamily="66" charset="0"/>
            </a:endParaRPr>
          </a:p>
          <a:p>
            <a:pPr marL="180000">
              <a:defRPr/>
            </a:pPr>
            <a:r>
              <a:rPr lang="it-IT" altLang="it-IT">
                <a:latin typeface="Comic Sans MS" pitchFamily="66" charset="0"/>
              </a:rPr>
              <a:t>Giornalista (Benedetta): Nella tua scuola in Moldavia c’erano parecchi </a:t>
            </a:r>
            <a:endParaRPr lang="it-IT" altLang="it-IT" smtClean="0">
              <a:latin typeface="Comic Sans MS" pitchFamily="66" charset="0"/>
            </a:endParaRPr>
          </a:p>
          <a:p>
            <a:pPr marL="180000">
              <a:defRPr/>
            </a:pPr>
            <a:r>
              <a:rPr lang="it-IT" altLang="it-IT" smtClean="0">
                <a:latin typeface="Comic Sans MS" pitchFamily="66" charset="0"/>
              </a:rPr>
              <a:t>ragazzi </a:t>
            </a:r>
            <a:r>
              <a:rPr lang="it-IT" altLang="it-IT">
                <a:latin typeface="Comic Sans MS" pitchFamily="66" charset="0"/>
              </a:rPr>
              <a:t>stranieri</a:t>
            </a:r>
            <a:r>
              <a:rPr lang="it-IT" altLang="it-IT" smtClean="0">
                <a:latin typeface="Comic Sans MS" pitchFamily="66" charset="0"/>
              </a:rPr>
              <a:t>?</a:t>
            </a:r>
            <a:endParaRPr lang="it-IT" altLang="it-IT">
              <a:latin typeface="Comic Sans MS" pitchFamily="66" charset="0"/>
            </a:endParaRPr>
          </a:p>
        </p:txBody>
      </p:sp>
      <p:pic>
        <p:nvPicPr>
          <p:cNvPr id="4" name="seconda slide">
            <a:hlinkClick r:id="" action="ppaction://media"/>
            <a:extLst>
              <a:ext uri="{FF2B5EF4-FFF2-40B4-BE49-F238E27FC236}">
                <a16:creationId xmlns:a16="http://schemas.microsoft.com/office/drawing/2014/main" xmlns="" id="{E61C9D4A-C957-4F7F-934B-ACA08F293852}"/>
              </a:ext>
            </a:extLst>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8028384" y="594928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asellaDiTesto 1"/>
          <p:cNvSpPr txBox="1">
            <a:spLocks noChangeArrowheads="1"/>
          </p:cNvSpPr>
          <p:nvPr/>
        </p:nvSpPr>
        <p:spPr bwMode="auto">
          <a:xfrm>
            <a:off x="0" y="0"/>
            <a:ext cx="9144000" cy="6858000"/>
          </a:xfrm>
          <a:prstGeom prst="rect">
            <a:avLst/>
          </a:prstGeom>
          <a:solidFill>
            <a:schemeClr val="bg1">
              <a:lumMod val="95000"/>
            </a:schemeClr>
          </a:solidFill>
          <a:ln w="9525">
            <a:noFill/>
            <a:miter lim="800000"/>
            <a:headEnd/>
            <a:tailEnd/>
          </a:ln>
        </p:spPr>
        <p:txBody>
          <a:bodyPr wrap="square">
            <a:spAutoFit/>
          </a:bodyPr>
          <a:lstStyle/>
          <a:p>
            <a:pPr>
              <a:defRPr/>
            </a:pPr>
            <a:endParaRPr lang="it-IT" altLang="it-IT">
              <a:latin typeface="Comic Sans MS" pitchFamily="66" charset="0"/>
            </a:endParaRPr>
          </a:p>
          <a:p>
            <a:pPr marL="180000">
              <a:defRPr/>
            </a:pPr>
            <a:r>
              <a:rPr lang="it-IT" altLang="it-IT">
                <a:latin typeface="Comic Sans MS" pitchFamily="66" charset="0"/>
              </a:rPr>
              <a:t>Intervistata (Nicoleta): Non posso sapere precisamente come si accolgono i ragazzi stranieri in Moldavia perché nella mia scuola non c’erano ragazzi stranieri, </a:t>
            </a:r>
            <a:r>
              <a:rPr lang="it-IT" altLang="it-IT" smtClean="0">
                <a:latin typeface="Comic Sans MS" pitchFamily="66" charset="0"/>
              </a:rPr>
              <a:t>però penso </a:t>
            </a:r>
            <a:r>
              <a:rPr lang="it-IT" altLang="it-IT">
                <a:latin typeface="Comic Sans MS" pitchFamily="66" charset="0"/>
              </a:rPr>
              <a:t>che si accolgono molto bene come negli altri Paesi.</a:t>
            </a:r>
          </a:p>
          <a:p>
            <a:pPr marL="180000">
              <a:defRPr/>
            </a:pPr>
            <a:endParaRPr lang="it-IT" altLang="it-IT"/>
          </a:p>
          <a:p>
            <a:pPr marL="180000">
              <a:defRPr/>
            </a:pPr>
            <a:r>
              <a:rPr lang="it-IT" altLang="it-IT">
                <a:latin typeface="Comic Sans MS" pitchFamily="66" charset="0"/>
              </a:rPr>
              <a:t>Giornalista (Andriana): Cambieresti qualcosa della tua scuola attuale?</a:t>
            </a:r>
          </a:p>
          <a:p>
            <a:pPr marL="180000">
              <a:defRPr/>
            </a:pPr>
            <a:endParaRPr lang="it-IT" altLang="it-IT"/>
          </a:p>
          <a:p>
            <a:pPr marL="180000">
              <a:defRPr/>
            </a:pPr>
            <a:r>
              <a:rPr lang="it-IT" altLang="it-IT">
                <a:latin typeface="Comic Sans MS" pitchFamily="66" charset="0"/>
              </a:rPr>
              <a:t>Intervistata (Nicoleta): Io non voglio cambiare niente in questa scuola perché mi sono trovata molto bene dall’inizio e mi piace così, non voglio cambiare niente.</a:t>
            </a:r>
          </a:p>
          <a:p>
            <a:pPr marL="180000">
              <a:defRPr/>
            </a:pPr>
            <a:endParaRPr lang="it-IT" altLang="it-IT">
              <a:latin typeface="Comic Sans MS" pitchFamily="66" charset="0"/>
            </a:endParaRPr>
          </a:p>
          <a:p>
            <a:pPr marL="180000">
              <a:defRPr/>
            </a:pPr>
            <a:r>
              <a:rPr lang="it-IT" altLang="it-IT">
                <a:latin typeface="Comic Sans MS" pitchFamily="66" charset="0"/>
              </a:rPr>
              <a:t>Giornalista (Benedetta): Come ti hanno accolto i tuoi compagni? Ti trovi bene con loro?</a:t>
            </a:r>
          </a:p>
          <a:p>
            <a:pPr marL="180000">
              <a:defRPr/>
            </a:pPr>
            <a:endParaRPr lang="it-IT" altLang="it-IT"/>
          </a:p>
          <a:p>
            <a:pPr marL="180000">
              <a:defRPr/>
            </a:pPr>
            <a:r>
              <a:rPr lang="it-IT" altLang="it-IT">
                <a:latin typeface="Comic Sans MS" pitchFamily="66" charset="0"/>
              </a:rPr>
              <a:t>Intervistata (Nicoleta): Io ho conosciuto i miei compagni alla cena di classe di Natale e mi hanno fatto un’impressione buonissima. </a:t>
            </a:r>
          </a:p>
          <a:p>
            <a:pPr marL="180000">
              <a:defRPr/>
            </a:pPr>
            <a:r>
              <a:rPr lang="it-IT" altLang="it-IT">
                <a:latin typeface="Comic Sans MS" pitchFamily="66" charset="0"/>
              </a:rPr>
              <a:t>Con la maggior parte di loro mi capisco molto bene e mi sento capita.</a:t>
            </a:r>
          </a:p>
          <a:p>
            <a:pPr marL="180000">
              <a:defRPr/>
            </a:pPr>
            <a:endParaRPr lang="it-IT" altLang="it-IT"/>
          </a:p>
          <a:p>
            <a:pPr marL="180000">
              <a:defRPr/>
            </a:pPr>
            <a:r>
              <a:rPr lang="it-IT" altLang="it-IT">
                <a:latin typeface="Comic Sans MS" pitchFamily="66" charset="0"/>
              </a:rPr>
              <a:t>Giornalista (Benedetta): Nicoleta, secondo te, il gioco che abbiamo presentato </a:t>
            </a:r>
          </a:p>
          <a:p>
            <a:pPr marL="180000">
              <a:defRPr/>
            </a:pPr>
            <a:r>
              <a:rPr lang="it-IT" altLang="it-IT">
                <a:latin typeface="Comic Sans MS" pitchFamily="66" charset="0"/>
              </a:rPr>
              <a:t>prima è utile per i nuovi compagni di altra nazionalità?</a:t>
            </a:r>
          </a:p>
          <a:p>
            <a:pPr marL="180000">
              <a:defRPr/>
            </a:pPr>
            <a:endParaRPr lang="it-IT" altLang="it-IT">
              <a:latin typeface="Comic Sans MS" pitchFamily="66" charset="0"/>
            </a:endParaRPr>
          </a:p>
          <a:p>
            <a:pPr marL="180000">
              <a:defRPr/>
            </a:pPr>
            <a:r>
              <a:rPr lang="it-IT" altLang="it-IT">
                <a:latin typeface="Comic Sans MS" pitchFamily="66" charset="0"/>
              </a:rPr>
              <a:t>Intervistata (Nicoleta): Secondo me questa idea con il gioco è molto bella perché </a:t>
            </a:r>
          </a:p>
          <a:p>
            <a:pPr marL="180000">
              <a:defRPr/>
            </a:pPr>
            <a:r>
              <a:rPr lang="it-IT" altLang="it-IT">
                <a:latin typeface="Comic Sans MS" pitchFamily="66" charset="0"/>
              </a:rPr>
              <a:t>i ragazzi hanno una possibilità per imparare l'italiano, ma anche per fare le amicizie.</a:t>
            </a:r>
          </a:p>
          <a:p>
            <a:pPr marL="180000">
              <a:defRPr/>
            </a:pPr>
            <a:endParaRPr lang="it-IT" altLang="it-IT">
              <a:latin typeface="Comic Sans MS" pitchFamily="66" charset="0"/>
            </a:endParaRPr>
          </a:p>
        </p:txBody>
      </p:sp>
      <p:pic>
        <p:nvPicPr>
          <p:cNvPr id="6" name="Terza slide">
            <a:hlinkClick r:id="" action="ppaction://media"/>
            <a:extLst>
              <a:ext uri="{FF2B5EF4-FFF2-40B4-BE49-F238E27FC236}">
                <a16:creationId xmlns:a16="http://schemas.microsoft.com/office/drawing/2014/main" xmlns="" id="{52FCF3B8-E4D5-4EFB-ADD7-7D833A7FBA8C}"/>
              </a:ext>
            </a:extLst>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8316416" y="60212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asellaDiTesto 6"/>
          <p:cNvSpPr txBox="1">
            <a:spLocks noChangeArrowheads="1"/>
          </p:cNvSpPr>
          <p:nvPr/>
        </p:nvSpPr>
        <p:spPr bwMode="auto">
          <a:xfrm>
            <a:off x="0" y="0"/>
            <a:ext cx="9144000" cy="2862263"/>
          </a:xfrm>
          <a:prstGeom prst="rect">
            <a:avLst/>
          </a:prstGeom>
          <a:solidFill>
            <a:schemeClr val="bg1">
              <a:lumMod val="95000"/>
            </a:schemeClr>
          </a:solidFill>
          <a:ln w="9525">
            <a:noFill/>
            <a:miter lim="800000"/>
            <a:headEnd/>
            <a:tailEnd/>
          </a:ln>
        </p:spPr>
        <p:txBody>
          <a:bodyPr>
            <a:spAutoFit/>
          </a:bodyPr>
          <a:lstStyle/>
          <a:p>
            <a:pPr marL="180000">
              <a:defRPr/>
            </a:pPr>
            <a:endParaRPr lang="it-IT" altLang="it-IT">
              <a:latin typeface="Comic Sans MS" pitchFamily="66" charset="0"/>
            </a:endParaRPr>
          </a:p>
          <a:p>
            <a:pPr marL="180000">
              <a:defRPr/>
            </a:pPr>
            <a:r>
              <a:rPr lang="it-IT" altLang="it-IT">
                <a:latin typeface="Comic Sans MS" pitchFamily="66" charset="0"/>
              </a:rPr>
              <a:t>Giornalista (Benedetta): Grazie di aver risposto alle nostre domande. </a:t>
            </a:r>
          </a:p>
          <a:p>
            <a:pPr marL="180000">
              <a:defRPr/>
            </a:pPr>
            <a:r>
              <a:rPr lang="it-IT" altLang="it-IT">
                <a:latin typeface="Comic Sans MS" pitchFamily="66" charset="0"/>
              </a:rPr>
              <a:t>Arrivederci!</a:t>
            </a:r>
          </a:p>
          <a:p>
            <a:pPr marL="180000">
              <a:defRPr/>
            </a:pPr>
            <a:endParaRPr lang="it-IT" altLang="it-IT">
              <a:latin typeface="Comic Sans MS" pitchFamily="66" charset="0"/>
            </a:endParaRPr>
          </a:p>
          <a:p>
            <a:pPr marL="180000">
              <a:defRPr/>
            </a:pPr>
            <a:r>
              <a:rPr lang="it-IT" altLang="it-IT">
                <a:latin typeface="Comic Sans MS" pitchFamily="66" charset="0"/>
              </a:rPr>
              <a:t>Giornalista (Andriana): Grazie, arrivederci!</a:t>
            </a:r>
          </a:p>
          <a:p>
            <a:pPr marL="180000">
              <a:defRPr/>
            </a:pPr>
            <a:endParaRPr lang="it-IT" altLang="it-IT">
              <a:latin typeface="Comic Sans MS" pitchFamily="66" charset="0"/>
            </a:endParaRPr>
          </a:p>
          <a:p>
            <a:pPr marL="180000">
              <a:defRPr/>
            </a:pPr>
            <a:r>
              <a:rPr lang="it-IT" altLang="it-IT">
                <a:latin typeface="Comic Sans MS" pitchFamily="66" charset="0"/>
              </a:rPr>
              <a:t>Intervistata (Elena): Di nulla, arrivederci.</a:t>
            </a:r>
          </a:p>
          <a:p>
            <a:pPr marL="180000">
              <a:defRPr/>
            </a:pPr>
            <a:endParaRPr lang="it-IT" altLang="it-IT">
              <a:latin typeface="Comic Sans MS" pitchFamily="66" charset="0"/>
            </a:endParaRPr>
          </a:p>
          <a:p>
            <a:pPr marL="180000">
              <a:defRPr/>
            </a:pPr>
            <a:r>
              <a:rPr lang="it-IT" altLang="it-IT">
                <a:latin typeface="Comic Sans MS" pitchFamily="66" charset="0"/>
              </a:rPr>
              <a:t>Intervistata (Nicoleta): Grazie a voi! Arrivederci e alla prossima!</a:t>
            </a:r>
          </a:p>
          <a:p>
            <a:pPr>
              <a:defRPr/>
            </a:pPr>
            <a:endParaRPr lang="it-IT" altLang="it-IT"/>
          </a:p>
        </p:txBody>
      </p:sp>
      <p:pic>
        <p:nvPicPr>
          <p:cNvPr id="8" name="Immagine 11" descr="Immagine che contiene disegnando&#10;&#10;Descrizione generata automaticamente">
            <a:extLst>
              <a:ext uri="{FF2B5EF4-FFF2-40B4-BE49-F238E27FC236}"/>
            </a:extLst>
          </p:cNvPr>
          <p:cNvPicPr>
            <a:picLocks noChangeAspect="1"/>
          </p:cNvPicPr>
          <p:nvPr/>
        </p:nvPicPr>
        <p:blipFill>
          <a:blip r:embed="rId3" cstate="print"/>
          <a:srcRect/>
          <a:stretch>
            <a:fillRect/>
          </a:stretch>
        </p:blipFill>
        <p:spPr bwMode="auto">
          <a:xfrm>
            <a:off x="611188" y="4076700"/>
            <a:ext cx="2325687" cy="1439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magine 8">
            <a:extLst>
              <a:ext uri="{FF2B5EF4-FFF2-40B4-BE49-F238E27FC236}"/>
            </a:extLst>
          </p:cNvPr>
          <p:cNvPicPr>
            <a:picLocks noChangeAspect="1"/>
          </p:cNvPicPr>
          <p:nvPr/>
        </p:nvPicPr>
        <p:blipFill>
          <a:blip r:embed="rId4" cstate="print"/>
          <a:stretch>
            <a:fillRect/>
          </a:stretch>
        </p:blipFill>
        <p:spPr>
          <a:xfrm>
            <a:off x="3276600" y="3284538"/>
            <a:ext cx="2844800" cy="2879725"/>
          </a:xfrm>
          <a:prstGeom prst="rect">
            <a:avLst/>
          </a:prstGeom>
          <a:solidFill>
            <a:schemeClr val="accent3">
              <a:lumMod val="60000"/>
              <a:lumOff val="40000"/>
            </a:schemeClr>
          </a:solidFill>
        </p:spPr>
      </p:pic>
      <p:pic>
        <p:nvPicPr>
          <p:cNvPr id="10" name="Immagine 12">
            <a:extLst>
              <a:ext uri="{FF2B5EF4-FFF2-40B4-BE49-F238E27FC236}"/>
            </a:extLst>
          </p:cNvPr>
          <p:cNvPicPr>
            <a:picLocks noChangeAspect="1"/>
          </p:cNvPicPr>
          <p:nvPr/>
        </p:nvPicPr>
        <p:blipFill>
          <a:blip r:embed="rId5" cstate="print"/>
          <a:srcRect/>
          <a:stretch>
            <a:fillRect/>
          </a:stretch>
        </p:blipFill>
        <p:spPr bwMode="auto">
          <a:xfrm>
            <a:off x="6443663" y="4076700"/>
            <a:ext cx="2184400" cy="1439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Quarta slide">
            <a:hlinkClick r:id="" action="ppaction://media"/>
            <a:extLst>
              <a:ext uri="{FF2B5EF4-FFF2-40B4-BE49-F238E27FC236}">
                <a16:creationId xmlns:a16="http://schemas.microsoft.com/office/drawing/2014/main" xmlns="" id="{CD63E4E5-4416-4E34-95AE-7401E43936E3}"/>
              </a:ext>
            </a:extLst>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8316416" y="206084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idx="1"/>
          </p:nvPr>
        </p:nvSpPr>
        <p:spPr>
          <a:xfrm>
            <a:off x="0" y="0"/>
            <a:ext cx="9144000" cy="6858000"/>
          </a:xfrm>
          <a:solidFill>
            <a:schemeClr val="accent2">
              <a:lumMod val="20000"/>
              <a:lumOff val="80000"/>
            </a:schemeClr>
          </a:solidFill>
          <a:ln>
            <a:solidFill>
              <a:schemeClr val="accent2">
                <a:lumMod val="50000"/>
              </a:schemeClr>
            </a:solidFill>
          </a:ln>
        </p:spPr>
        <p:txBody>
          <a:bodyPr/>
          <a:lstStyle/>
          <a:p>
            <a:pPr marL="180000" indent="0">
              <a:spcBef>
                <a:spcPts val="0"/>
              </a:spcBef>
              <a:defRPr/>
            </a:pPr>
            <a:endParaRPr lang="it-IT" sz="2400" smtClean="0"/>
          </a:p>
          <a:p>
            <a:pPr marL="180000" indent="0">
              <a:spcBef>
                <a:spcPts val="0"/>
              </a:spcBef>
              <a:defRPr/>
            </a:pPr>
            <a:r>
              <a:rPr lang="it-IT" sz="2000" smtClean="0"/>
              <a:t>Nicoleta ci racconti come ti hanno accolto a scuola quando sei arrivata? </a:t>
            </a:r>
          </a:p>
          <a:p>
            <a:pPr marL="180000" indent="0">
              <a:spcBef>
                <a:spcPts val="0"/>
              </a:spcBef>
              <a:defRPr/>
            </a:pPr>
            <a:endParaRPr lang="it-IT" sz="2000" smtClean="0"/>
          </a:p>
          <a:p>
            <a:pPr marL="180000" indent="0">
              <a:spcBef>
                <a:spcPts val="0"/>
              </a:spcBef>
              <a:defRPr/>
            </a:pPr>
            <a:r>
              <a:rPr lang="it-IT" sz="2000" smtClean="0"/>
              <a:t>Buongiorno Nicoleta, ci racconti come ti hanno accolto a scuola quando sei arrivata? </a:t>
            </a:r>
          </a:p>
          <a:p>
            <a:pPr marL="180000" indent="0">
              <a:spcBef>
                <a:spcPts val="0"/>
              </a:spcBef>
              <a:buFont typeface="Arial" charset="0"/>
              <a:buNone/>
              <a:defRPr/>
            </a:pPr>
            <a:endParaRPr lang="it-IT" sz="2000" smtClean="0"/>
          </a:p>
          <a:p>
            <a:pPr marL="180000" indent="0">
              <a:spcBef>
                <a:spcPts val="0"/>
              </a:spcBef>
              <a:defRPr/>
            </a:pPr>
            <a:r>
              <a:rPr lang="it-IT" sz="2000" smtClean="0"/>
              <a:t>L’anno scorso i compagni mi hanno accettato così come non me lo sarei mai aspettata, cioè molto bene.</a:t>
            </a:r>
          </a:p>
          <a:p>
            <a:pPr marL="180000" indent="0">
              <a:spcBef>
                <a:spcPts val="0"/>
              </a:spcBef>
              <a:buFont typeface="Arial" charset="0"/>
              <a:buNone/>
              <a:defRPr/>
            </a:pPr>
            <a:r>
              <a:rPr lang="it-IT" sz="2000" smtClean="0"/>
              <a:t>I professori mi hanno aiutato tantissimo, semplificandomi il lavoro svolto, </a:t>
            </a:r>
          </a:p>
          <a:p>
            <a:pPr marL="180000" indent="0">
              <a:spcBef>
                <a:spcPts val="0"/>
              </a:spcBef>
              <a:buFont typeface="Arial" charset="0"/>
              <a:buNone/>
              <a:defRPr/>
            </a:pPr>
            <a:r>
              <a:rPr lang="it-IT" sz="2000" smtClean="0"/>
              <a:t>aiutandomi con qualsiasi cosa .</a:t>
            </a:r>
          </a:p>
          <a:p>
            <a:pPr marL="180000" indent="0">
              <a:spcBef>
                <a:spcPts val="0"/>
              </a:spcBef>
              <a:buFont typeface="Arial" charset="0"/>
              <a:buNone/>
              <a:defRPr/>
            </a:pPr>
            <a:r>
              <a:rPr lang="it-IT" sz="2000" smtClean="0"/>
              <a:t>Mi sono trovata meglio in questa scuola perché tutti mi aiutano e accettano. </a:t>
            </a:r>
          </a:p>
          <a:p>
            <a:pPr marL="180000" indent="0">
              <a:spcBef>
                <a:spcPts val="0"/>
              </a:spcBef>
              <a:buFont typeface="Arial" charset="0"/>
              <a:buNone/>
              <a:defRPr/>
            </a:pPr>
            <a:endParaRPr lang="it-IT" sz="2000" smtClean="0"/>
          </a:p>
          <a:p>
            <a:pPr marL="180000" indent="0">
              <a:spcBef>
                <a:spcPts val="0"/>
              </a:spcBef>
              <a:defRPr/>
            </a:pPr>
            <a:r>
              <a:rPr lang="it-IT" sz="2000" smtClean="0"/>
              <a:t>Quale impressione ti hanno fatto i tuoi nuovi compagni?</a:t>
            </a:r>
          </a:p>
          <a:p>
            <a:pPr marL="180000" indent="0">
              <a:spcBef>
                <a:spcPts val="0"/>
              </a:spcBef>
              <a:buFont typeface="Arial" charset="0"/>
              <a:buNone/>
              <a:defRPr/>
            </a:pPr>
            <a:endParaRPr lang="it-IT" sz="2000" smtClean="0"/>
          </a:p>
          <a:p>
            <a:pPr marL="180000" indent="0">
              <a:spcBef>
                <a:spcPts val="0"/>
              </a:spcBef>
              <a:defRPr/>
            </a:pPr>
            <a:r>
              <a:rPr lang="it-IT" sz="2000" smtClean="0"/>
              <a:t>I miei nuovi compagni mi hanno fatto una buonissima impressione, sin dall’inizio, anche il primo giorno che sono arrivata. </a:t>
            </a:r>
          </a:p>
          <a:p>
            <a:pPr marL="180000" indent="0">
              <a:spcBef>
                <a:spcPts val="0"/>
              </a:spcBef>
              <a:defRPr/>
            </a:pPr>
            <a:endParaRPr lang="it-IT" sz="2000" smtClean="0"/>
          </a:p>
          <a:p>
            <a:pPr marL="180000" indent="0">
              <a:spcBef>
                <a:spcPts val="0"/>
              </a:spcBef>
              <a:defRPr/>
            </a:pPr>
            <a:r>
              <a:rPr lang="it-IT" sz="2000" smtClean="0"/>
              <a:t>E’ stato difficile lasciare il tuo Paese e i tuoi amici? </a:t>
            </a:r>
          </a:p>
          <a:p>
            <a:pPr marL="180000" indent="0">
              <a:spcBef>
                <a:spcPts val="0"/>
              </a:spcBef>
              <a:buFont typeface="Arial" charset="0"/>
              <a:buNone/>
              <a:defRPr/>
            </a:pPr>
            <a:endParaRPr lang="it-IT" sz="2000" smtClean="0"/>
          </a:p>
          <a:p>
            <a:pPr marL="180000" indent="0">
              <a:spcBef>
                <a:spcPts val="0"/>
              </a:spcBef>
              <a:defRPr/>
            </a:pPr>
            <a:r>
              <a:rPr lang="it-IT" sz="2000" smtClean="0"/>
              <a:t>Sì, certo, anche se ancora adesso mi sento con i miei parenti e amici.</a:t>
            </a:r>
          </a:p>
          <a:p>
            <a:pPr marL="180000" indent="0">
              <a:spcBef>
                <a:spcPts val="0"/>
              </a:spcBef>
              <a:buFont typeface="Arial" charset="0"/>
              <a:buNone/>
              <a:defRPr/>
            </a:pPr>
            <a:endParaRPr lang="it-IT" sz="2000" smtClean="0"/>
          </a:p>
        </p:txBody>
      </p:sp>
      <p:sp>
        <p:nvSpPr>
          <p:cNvPr id="3" name="CasellaDiTesto 2"/>
          <p:cNvSpPr txBox="1"/>
          <p:nvPr/>
        </p:nvSpPr>
        <p:spPr>
          <a:xfrm>
            <a:off x="0" y="0"/>
            <a:ext cx="9144000" cy="769938"/>
          </a:xfrm>
          <a:prstGeom prst="rect">
            <a:avLst/>
          </a:prstGeom>
          <a:solidFill>
            <a:schemeClr val="accent2">
              <a:lumMod val="40000"/>
              <a:lumOff val="60000"/>
            </a:schemeClr>
          </a:solidFill>
          <a:ln>
            <a:solidFill>
              <a:schemeClr val="accent2">
                <a:lumMod val="50000"/>
              </a:schemeClr>
            </a:solidFill>
          </a:ln>
        </p:spPr>
        <p:txBody>
          <a:bodyPr>
            <a:spAutoFit/>
          </a:bodyPr>
          <a:lstStyle/>
          <a:p>
            <a:pPr algn="ctr">
              <a:defRPr/>
            </a:pPr>
            <a:r>
              <a:rPr lang="it-IT" sz="2200" b="1">
                <a:solidFill>
                  <a:schemeClr val="tx2">
                    <a:lumMod val="50000"/>
                  </a:schemeClr>
                </a:solidFill>
                <a:latin typeface="+mn-lt"/>
              </a:rPr>
              <a:t>Continuiamo ad intervistare NICOLETA</a:t>
            </a:r>
          </a:p>
          <a:p>
            <a:pPr algn="ctr">
              <a:defRPr/>
            </a:pPr>
            <a:r>
              <a:rPr lang="it-IT" sz="2200" b="1">
                <a:solidFill>
                  <a:schemeClr val="tx2">
                    <a:lumMod val="50000"/>
                  </a:schemeClr>
                </a:solidFill>
                <a:latin typeface="+mn-lt"/>
              </a:rPr>
              <a:t>- alunna di nazionalità moldava, frequentante la classe 2^I  dal 12/12/ 2019 - </a:t>
            </a:r>
            <a:endParaRPr lang="it-IT" sz="2200">
              <a:latin typeface="+mn-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9144000" cy="6858000"/>
          </a:xfrm>
          <a:solidFill>
            <a:schemeClr val="accent2">
              <a:lumMod val="20000"/>
              <a:lumOff val="80000"/>
            </a:schemeClr>
          </a:solidFill>
          <a:ln>
            <a:solidFill>
              <a:schemeClr val="accent2">
                <a:lumMod val="50000"/>
              </a:schemeClr>
            </a:solidFill>
          </a:ln>
        </p:spPr>
        <p:txBody>
          <a:bodyPr/>
          <a:lstStyle/>
          <a:p>
            <a:pPr marL="360000" indent="0">
              <a:spcBef>
                <a:spcPts val="0"/>
              </a:spcBef>
              <a:defRPr/>
            </a:pPr>
            <a:r>
              <a:rPr lang="it-IT" sz="2000" smtClean="0"/>
              <a:t>Perché hai dovuto lasciare il tuo Paese?</a:t>
            </a:r>
          </a:p>
          <a:p>
            <a:pPr marL="360000" indent="0">
              <a:spcBef>
                <a:spcPts val="0"/>
              </a:spcBef>
              <a:defRPr/>
            </a:pPr>
            <a:endParaRPr lang="it-IT" sz="2000" smtClean="0"/>
          </a:p>
          <a:p>
            <a:pPr marL="360000" indent="0">
              <a:spcBef>
                <a:spcPts val="0"/>
              </a:spcBef>
              <a:defRPr/>
            </a:pPr>
            <a:r>
              <a:rPr lang="it-IT" sz="2000" smtClean="0"/>
              <a:t>Perché i miei genitori volevano vivere un’esperienza diversa, iniziando una nuova vita in un altro Paese.</a:t>
            </a:r>
          </a:p>
          <a:p>
            <a:pPr marL="360000" indent="0">
              <a:spcBef>
                <a:spcPts val="0"/>
              </a:spcBef>
              <a:defRPr/>
            </a:pPr>
            <a:endParaRPr lang="it-IT" sz="2000" smtClean="0"/>
          </a:p>
          <a:p>
            <a:pPr marL="360000" indent="0">
              <a:spcBef>
                <a:spcPts val="0"/>
              </a:spcBef>
              <a:defRPr/>
            </a:pPr>
            <a:r>
              <a:rPr lang="it-IT" sz="2000" smtClean="0"/>
              <a:t>Ti manca la tua vecchia casa?</a:t>
            </a:r>
          </a:p>
          <a:p>
            <a:pPr marL="360000" indent="0">
              <a:spcBef>
                <a:spcPts val="0"/>
              </a:spcBef>
              <a:buFont typeface="Arial" charset="0"/>
              <a:buNone/>
              <a:defRPr/>
            </a:pPr>
            <a:endParaRPr lang="it-IT" sz="2000" smtClean="0"/>
          </a:p>
          <a:p>
            <a:pPr marL="360000" indent="0">
              <a:spcBef>
                <a:spcPts val="0"/>
              </a:spcBef>
              <a:defRPr/>
            </a:pPr>
            <a:r>
              <a:rPr lang="it-IT" sz="2000" smtClean="0"/>
              <a:t>Sì molto, soprattutto mia nonna e i miei parenti.</a:t>
            </a:r>
          </a:p>
          <a:p>
            <a:pPr marL="360000" indent="0">
              <a:spcBef>
                <a:spcPts val="0"/>
              </a:spcBef>
              <a:buFont typeface="Arial" charset="0"/>
              <a:buNone/>
              <a:defRPr/>
            </a:pPr>
            <a:endParaRPr lang="it-IT" sz="2000" smtClean="0"/>
          </a:p>
          <a:p>
            <a:pPr marL="360000" indent="0">
              <a:spcBef>
                <a:spcPts val="0"/>
              </a:spcBef>
              <a:defRPr/>
            </a:pPr>
            <a:r>
              <a:rPr lang="it-IT" sz="2000" smtClean="0"/>
              <a:t>Da grande vorresti tornare in Moldavia a vivere? E se sì, perché?</a:t>
            </a:r>
          </a:p>
          <a:p>
            <a:pPr marL="360000" indent="0">
              <a:spcBef>
                <a:spcPts val="0"/>
              </a:spcBef>
              <a:buFont typeface="Arial" charset="0"/>
              <a:buNone/>
              <a:defRPr/>
            </a:pPr>
            <a:endParaRPr lang="it-IT" sz="2000" smtClean="0"/>
          </a:p>
          <a:p>
            <a:pPr marL="360000" indent="0">
              <a:spcBef>
                <a:spcPts val="0"/>
              </a:spcBef>
              <a:defRPr/>
            </a:pPr>
            <a:r>
              <a:rPr lang="it-IT" sz="2000" smtClean="0"/>
              <a:t>Io da grande ritornerò sicuramente in Moldavia perché è il mio Paese d’origine </a:t>
            </a:r>
          </a:p>
          <a:p>
            <a:pPr marL="360000" indent="0">
              <a:spcBef>
                <a:spcPts val="0"/>
              </a:spcBef>
              <a:buFont typeface="Arial" charset="0"/>
              <a:buNone/>
              <a:defRPr/>
            </a:pPr>
            <a:r>
              <a:rPr lang="it-IT" sz="2000" smtClean="0"/>
              <a:t>ed anche perché non mi sono ancora adeguata completamente a vivere qui.</a:t>
            </a:r>
          </a:p>
          <a:p>
            <a:pPr marL="360000" indent="0">
              <a:spcBef>
                <a:spcPts val="0"/>
              </a:spcBef>
              <a:buFont typeface="Arial" charset="0"/>
              <a:buNone/>
              <a:defRPr/>
            </a:pPr>
            <a:endParaRPr lang="it-IT" sz="2000" smtClean="0"/>
          </a:p>
          <a:p>
            <a:pPr marL="360000" indent="0">
              <a:spcBef>
                <a:spcPts val="0"/>
              </a:spcBef>
              <a:defRPr/>
            </a:pPr>
            <a:r>
              <a:rPr lang="it-IT" sz="2000" smtClean="0"/>
              <a:t>In Moldavia la scuola era più semplice o più faticosa? </a:t>
            </a:r>
          </a:p>
          <a:p>
            <a:pPr marL="360000" indent="0">
              <a:spcBef>
                <a:spcPts val="0"/>
              </a:spcBef>
              <a:buFont typeface="Arial" charset="0"/>
              <a:buNone/>
              <a:defRPr/>
            </a:pPr>
            <a:endParaRPr lang="it-IT" sz="2000" smtClean="0"/>
          </a:p>
          <a:p>
            <a:pPr marL="360000" indent="0">
              <a:spcBef>
                <a:spcPts val="0"/>
              </a:spcBef>
              <a:defRPr/>
            </a:pPr>
            <a:r>
              <a:rPr lang="it-IT" sz="2000" smtClean="0"/>
              <a:t>In Moldavia la scuola era molto più semplice perché non ci davano così tanti compiti per casa, la sufficienza partiva dal 5, i compiti venivano svolti in gruppo, </a:t>
            </a:r>
          </a:p>
          <a:p>
            <a:pPr marL="360000" indent="0">
              <a:spcBef>
                <a:spcPts val="0"/>
              </a:spcBef>
              <a:buFont typeface="Arial" charset="0"/>
              <a:buNone/>
              <a:defRPr/>
            </a:pPr>
            <a:r>
              <a:rPr lang="it-IT" sz="2000" smtClean="0"/>
              <a:t>ma per essere ammessi in prima media si doveva svolgere un esame molto impegnativo.</a:t>
            </a:r>
          </a:p>
          <a:p>
            <a:pPr marL="360000" indent="0" algn="ctr">
              <a:spcBef>
                <a:spcPts val="0"/>
              </a:spcBef>
              <a:buFont typeface="Arial" charset="0"/>
              <a:buNone/>
              <a:defRPr/>
            </a:pPr>
            <a:r>
              <a:rPr lang="it-IT" sz="2000" smtClean="0"/>
              <a:t>GRAZIE A NICOLETA PER QUESTA INTERVISTA!</a:t>
            </a:r>
          </a:p>
          <a:p>
            <a:pPr marL="180000" indent="0">
              <a:spcBef>
                <a:spcPts val="0"/>
              </a:spcBef>
              <a:defRPr/>
            </a:pPr>
            <a:endParaRPr lang="it-IT" sz="2000" smtClean="0"/>
          </a:p>
          <a:p>
            <a:pPr>
              <a:buFont typeface="Arial" charset="0"/>
              <a:buNone/>
              <a:defRPr/>
            </a:pPr>
            <a:endParaRPr lang="it-IT"/>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858000"/>
          </a:xfrm>
          <a:solidFill>
            <a:schemeClr val="accent1">
              <a:lumMod val="20000"/>
              <a:lumOff val="80000"/>
            </a:schemeClr>
          </a:solidFill>
          <a:ln>
            <a:solidFill>
              <a:srgbClr val="002060"/>
            </a:solidFill>
          </a:ln>
        </p:spPr>
        <p:txBody>
          <a:bodyPr/>
          <a:lstStyle/>
          <a:p>
            <a:pPr marL="180000" algn="l">
              <a:defRPr/>
            </a:pPr>
            <a:r>
              <a:rPr lang="it-IT" sz="2900" b="1" smtClean="0"/>
              <a:t/>
            </a:r>
            <a:br>
              <a:rPr lang="it-IT" sz="2900" b="1" smtClean="0"/>
            </a:br>
            <a:r>
              <a:rPr lang="it-IT" sz="2900" b="1" smtClean="0"/>
              <a:t/>
            </a:r>
            <a:br>
              <a:rPr lang="it-IT" sz="2900" b="1" smtClean="0"/>
            </a:br>
            <a:r>
              <a:rPr lang="it-IT" sz="3000" b="1" smtClean="0"/>
              <a:t>A</a:t>
            </a:r>
            <a:r>
              <a:rPr lang="it-IT" sz="2900" b="1" smtClean="0"/>
              <a:t> </a:t>
            </a:r>
            <a:r>
              <a:rPr lang="it-IT" sz="2900" smtClean="0"/>
              <a:t>= accettare, accettare una nuova persona nella tua vita </a:t>
            </a:r>
            <a:br>
              <a:rPr lang="it-IT" sz="2900" smtClean="0"/>
            </a:br>
            <a:r>
              <a:rPr lang="it-IT" sz="3000" b="1" smtClean="0"/>
              <a:t>C</a:t>
            </a:r>
            <a:r>
              <a:rPr lang="it-IT" sz="2900" b="1" smtClean="0"/>
              <a:t> </a:t>
            </a:r>
            <a:r>
              <a:rPr lang="it-IT" sz="2900" smtClean="0"/>
              <a:t>= capire, capire le difficoltà di una persona </a:t>
            </a:r>
            <a:br>
              <a:rPr lang="it-IT" sz="2900" smtClean="0"/>
            </a:br>
            <a:r>
              <a:rPr lang="it-IT" sz="3000" b="1" smtClean="0"/>
              <a:t>C</a:t>
            </a:r>
            <a:r>
              <a:rPr lang="it-IT" sz="2900" b="1" smtClean="0"/>
              <a:t> </a:t>
            </a:r>
            <a:r>
              <a:rPr lang="it-IT" sz="2900" smtClean="0"/>
              <a:t>= conoscere, conoscere la persona </a:t>
            </a:r>
            <a:br>
              <a:rPr lang="it-IT" sz="2900" smtClean="0"/>
            </a:br>
            <a:r>
              <a:rPr lang="it-IT" sz="3000" b="1" smtClean="0"/>
              <a:t>O</a:t>
            </a:r>
            <a:r>
              <a:rPr lang="it-IT" sz="2900" b="1" smtClean="0"/>
              <a:t> </a:t>
            </a:r>
            <a:r>
              <a:rPr lang="it-IT" sz="2900" smtClean="0"/>
              <a:t>= orientare, orientare la persona </a:t>
            </a:r>
            <a:br>
              <a:rPr lang="it-IT" sz="2900" smtClean="0"/>
            </a:br>
            <a:r>
              <a:rPr lang="it-IT" sz="3000" b="1" smtClean="0"/>
              <a:t>G</a:t>
            </a:r>
            <a:r>
              <a:rPr lang="it-IT" sz="2900" b="1" smtClean="0"/>
              <a:t> </a:t>
            </a:r>
            <a:r>
              <a:rPr lang="it-IT" sz="2900" smtClean="0"/>
              <a:t>= garantire, garantire sicurezza </a:t>
            </a:r>
            <a:br>
              <a:rPr lang="it-IT" sz="2900" smtClean="0"/>
            </a:br>
            <a:r>
              <a:rPr lang="it-IT" sz="3000" b="1" smtClean="0"/>
              <a:t>L</a:t>
            </a:r>
            <a:r>
              <a:rPr lang="it-IT" sz="2900" b="1" smtClean="0"/>
              <a:t> </a:t>
            </a:r>
            <a:r>
              <a:rPr lang="it-IT" sz="2900" smtClean="0"/>
              <a:t>= legare, legare dei rapporti </a:t>
            </a:r>
            <a:br>
              <a:rPr lang="it-IT" sz="2900" smtClean="0"/>
            </a:br>
            <a:r>
              <a:rPr lang="it-IT" sz="3000" b="1" smtClean="0"/>
              <a:t>I</a:t>
            </a:r>
            <a:r>
              <a:rPr lang="it-IT" sz="2900" b="1" smtClean="0"/>
              <a:t> </a:t>
            </a:r>
            <a:r>
              <a:rPr lang="it-IT" sz="2900" smtClean="0"/>
              <a:t>= introdurre, introdurre la persona nella società</a:t>
            </a:r>
            <a:br>
              <a:rPr lang="it-IT" sz="2900" smtClean="0"/>
            </a:br>
            <a:r>
              <a:rPr lang="it-IT" sz="3000" b="1" smtClean="0"/>
              <a:t>E</a:t>
            </a:r>
            <a:r>
              <a:rPr lang="it-IT" sz="2900" b="1" smtClean="0"/>
              <a:t> </a:t>
            </a:r>
            <a:r>
              <a:rPr lang="it-IT" sz="2900" smtClean="0"/>
              <a:t>= esperienza, una nuova esperienza</a:t>
            </a:r>
            <a:br>
              <a:rPr lang="it-IT" sz="2900" smtClean="0"/>
            </a:br>
            <a:r>
              <a:rPr lang="it-IT" sz="3000" b="1" smtClean="0"/>
              <a:t>N</a:t>
            </a:r>
            <a:r>
              <a:rPr lang="it-IT" sz="2900" b="1" smtClean="0"/>
              <a:t> </a:t>
            </a:r>
            <a:r>
              <a:rPr lang="it-IT" sz="2900" smtClean="0"/>
              <a:t>= nuovo, raggiungere nuovi traguardi</a:t>
            </a:r>
            <a:br>
              <a:rPr lang="it-IT" sz="2900" smtClean="0"/>
            </a:br>
            <a:r>
              <a:rPr lang="it-IT" sz="3000" b="1" smtClean="0"/>
              <a:t>Z</a:t>
            </a:r>
            <a:r>
              <a:rPr lang="it-IT" sz="2900" b="1" smtClean="0"/>
              <a:t> </a:t>
            </a:r>
            <a:r>
              <a:rPr lang="it-IT" sz="2900" smtClean="0"/>
              <a:t>= zoppicare, zoppicare fino al traguardo  </a:t>
            </a:r>
            <a:br>
              <a:rPr lang="it-IT" sz="2900" smtClean="0"/>
            </a:br>
            <a:r>
              <a:rPr lang="it-IT" sz="3000" b="1" smtClean="0"/>
              <a:t>A</a:t>
            </a:r>
            <a:r>
              <a:rPr lang="it-IT" sz="2900" b="1" smtClean="0"/>
              <a:t> </a:t>
            </a:r>
            <a:r>
              <a:rPr lang="it-IT" sz="2900" smtClean="0"/>
              <a:t>= amare, amare una nuova persona </a:t>
            </a:r>
            <a:r>
              <a:rPr lang="it-IT" sz="2800" smtClean="0"/>
              <a:t/>
            </a:r>
            <a:br>
              <a:rPr lang="it-IT" sz="2800" smtClean="0"/>
            </a:br>
            <a:r>
              <a:rPr lang="it-IT" sz="2000" smtClean="0"/>
              <a:t/>
            </a:r>
            <a:br>
              <a:rPr lang="it-IT" sz="2000" smtClean="0"/>
            </a:br>
            <a:r>
              <a:rPr lang="it-IT" sz="2000" smtClean="0"/>
              <a:t>                                                                     Filippo, Giorgia, Guido, Riccardo, Tommaso</a:t>
            </a:r>
            <a:r>
              <a:rPr lang="it-IT" smtClean="0"/>
              <a:t/>
            </a:r>
            <a:br>
              <a:rPr lang="it-IT" smtClean="0"/>
            </a:br>
            <a:endParaRPr lang="it-IT"/>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9144000" cy="6858000"/>
          </a:xfrm>
          <a:solidFill>
            <a:schemeClr val="accent1">
              <a:lumMod val="20000"/>
              <a:lumOff val="80000"/>
            </a:schemeClr>
          </a:solidFill>
          <a:ln>
            <a:solidFill>
              <a:srgbClr val="002060"/>
            </a:solidFill>
          </a:ln>
        </p:spPr>
        <p:txBody>
          <a:bodyPr>
            <a:noAutofit/>
          </a:bodyPr>
          <a:lstStyle/>
          <a:p>
            <a:pPr marL="360000" indent="0">
              <a:spcBef>
                <a:spcPts val="0"/>
              </a:spcBef>
              <a:buFont typeface="Arial" charset="0"/>
              <a:buNone/>
              <a:defRPr/>
            </a:pPr>
            <a:r>
              <a:rPr lang="it-IT" sz="2000" smtClean="0"/>
              <a:t>GIORNALISTA (</a:t>
            </a:r>
            <a:r>
              <a:rPr lang="it-IT" sz="2000" dirty="0"/>
              <a:t>PAOLO</a:t>
            </a:r>
            <a:r>
              <a:rPr lang="it-IT" sz="2000"/>
              <a:t>): </a:t>
            </a:r>
            <a:r>
              <a:rPr lang="it-IT" sz="2000" smtClean="0"/>
              <a:t>Nicoleta ci puoi dire quali </a:t>
            </a:r>
            <a:r>
              <a:rPr lang="it-IT" sz="2000" dirty="0"/>
              <a:t>sono </a:t>
            </a:r>
            <a:r>
              <a:rPr lang="it-IT" sz="2000"/>
              <a:t>le </a:t>
            </a:r>
            <a:r>
              <a:rPr lang="it-IT" sz="2000" smtClean="0"/>
              <a:t>principali differenze </a:t>
            </a:r>
            <a:r>
              <a:rPr lang="it-IT" sz="2000"/>
              <a:t>tra </a:t>
            </a:r>
            <a:endParaRPr lang="it-IT" sz="2000" smtClean="0"/>
          </a:p>
          <a:p>
            <a:pPr marL="360000" indent="0">
              <a:spcBef>
                <a:spcPts val="0"/>
              </a:spcBef>
              <a:buFont typeface="Arial" charset="0"/>
              <a:buNone/>
              <a:defRPr/>
            </a:pPr>
            <a:r>
              <a:rPr lang="it-IT" sz="2000" smtClean="0"/>
              <a:t>la </a:t>
            </a:r>
            <a:r>
              <a:rPr lang="it-IT" sz="2000" dirty="0"/>
              <a:t>scuola Italiana e quella che </a:t>
            </a:r>
            <a:r>
              <a:rPr lang="it-IT" sz="2000"/>
              <a:t>frequentavi</a:t>
            </a:r>
            <a:r>
              <a:rPr lang="it-IT" sz="2000" smtClean="0"/>
              <a:t>?</a:t>
            </a:r>
          </a:p>
          <a:p>
            <a:pPr marL="360000" indent="0">
              <a:spcBef>
                <a:spcPts val="0"/>
              </a:spcBef>
              <a:buFont typeface="Arial" charset="0"/>
              <a:buNone/>
              <a:defRPr/>
            </a:pPr>
            <a:endParaRPr lang="it-IT" sz="2000" dirty="0"/>
          </a:p>
          <a:p>
            <a:pPr marL="360000" indent="0">
              <a:spcBef>
                <a:spcPts val="0"/>
              </a:spcBef>
              <a:buFont typeface="Arial" charset="0"/>
              <a:buNone/>
              <a:defRPr/>
            </a:pPr>
            <a:r>
              <a:rPr lang="it-IT" sz="2000" smtClean="0"/>
              <a:t>INTERVISTATA (</a:t>
            </a:r>
            <a:r>
              <a:rPr lang="it-IT" sz="2000" dirty="0"/>
              <a:t>NICOLETA): in Moldavia si va </a:t>
            </a:r>
            <a:r>
              <a:rPr lang="it-IT" sz="2000"/>
              <a:t>alla </a:t>
            </a:r>
            <a:r>
              <a:rPr lang="it-IT" sz="2000" smtClean="0"/>
              <a:t>Scuola </a:t>
            </a:r>
            <a:r>
              <a:rPr lang="it-IT" sz="2000" dirty="0" smtClean="0"/>
              <a:t>P</a:t>
            </a:r>
            <a:r>
              <a:rPr lang="it-IT" sz="2000" smtClean="0"/>
              <a:t>rimaria </a:t>
            </a:r>
            <a:r>
              <a:rPr lang="it-IT" sz="2000" dirty="0"/>
              <a:t>dai 6 anni ai 10, dopo ci sono 5 anni </a:t>
            </a:r>
            <a:r>
              <a:rPr lang="it-IT" sz="2000"/>
              <a:t>di </a:t>
            </a:r>
            <a:r>
              <a:rPr lang="it-IT" sz="2000" smtClean="0"/>
              <a:t>Scuola </a:t>
            </a:r>
            <a:r>
              <a:rPr lang="it-IT" sz="2000" dirty="0" smtClean="0"/>
              <a:t>S</a:t>
            </a:r>
            <a:r>
              <a:rPr lang="it-IT" sz="2000" smtClean="0"/>
              <a:t>econdaria</a:t>
            </a:r>
            <a:r>
              <a:rPr lang="it-IT" sz="2000" dirty="0"/>
              <a:t>; infatti i moldavi frequentano anche </a:t>
            </a:r>
            <a:r>
              <a:rPr lang="it-IT" sz="2000"/>
              <a:t>la </a:t>
            </a:r>
            <a:endParaRPr lang="it-IT" sz="2000" smtClean="0"/>
          </a:p>
          <a:p>
            <a:pPr marL="360000" indent="0">
              <a:spcBef>
                <a:spcPts val="0"/>
              </a:spcBef>
              <a:buFont typeface="Arial" charset="0"/>
              <a:buNone/>
              <a:defRPr/>
            </a:pPr>
            <a:r>
              <a:rPr lang="it-IT" sz="2000" smtClean="0"/>
              <a:t>4^ </a:t>
            </a:r>
            <a:r>
              <a:rPr lang="it-IT" sz="2000" dirty="0"/>
              <a:t>media (nono </a:t>
            </a:r>
            <a:r>
              <a:rPr lang="it-IT" sz="2000"/>
              <a:t>anno</a:t>
            </a:r>
            <a:r>
              <a:rPr lang="it-IT" sz="2000" smtClean="0"/>
              <a:t>).</a:t>
            </a:r>
          </a:p>
          <a:p>
            <a:pPr marL="360000" indent="0">
              <a:spcBef>
                <a:spcPts val="0"/>
              </a:spcBef>
              <a:buFont typeface="Arial" charset="0"/>
              <a:buNone/>
              <a:defRPr/>
            </a:pPr>
            <a:endParaRPr lang="it-IT" sz="2000" dirty="0"/>
          </a:p>
          <a:p>
            <a:pPr marL="360000" indent="0">
              <a:spcBef>
                <a:spcPts val="0"/>
              </a:spcBef>
              <a:buFont typeface="Arial" charset="0"/>
              <a:buNone/>
              <a:defRPr/>
            </a:pPr>
            <a:r>
              <a:rPr lang="it-IT" sz="2000" smtClean="0"/>
              <a:t>GIORNALISTA (</a:t>
            </a:r>
            <a:r>
              <a:rPr lang="it-IT" sz="2000" dirty="0"/>
              <a:t>ALESSANDRO): quanto durano </a:t>
            </a:r>
            <a:r>
              <a:rPr lang="it-IT" sz="2000"/>
              <a:t>le </a:t>
            </a:r>
            <a:r>
              <a:rPr lang="it-IT" sz="2000" smtClean="0"/>
              <a:t>unità orarie </a:t>
            </a:r>
            <a:r>
              <a:rPr lang="it-IT" sz="2000"/>
              <a:t>e </a:t>
            </a:r>
            <a:r>
              <a:rPr lang="it-IT" sz="2000" smtClean="0"/>
              <a:t>quante  sono? </a:t>
            </a:r>
          </a:p>
          <a:p>
            <a:pPr marL="360000" indent="0">
              <a:spcBef>
                <a:spcPts val="0"/>
              </a:spcBef>
              <a:buFont typeface="Arial" charset="0"/>
              <a:buNone/>
              <a:defRPr/>
            </a:pPr>
            <a:r>
              <a:rPr lang="it-IT" sz="2000" smtClean="0"/>
              <a:t>Ci parli anche delle materie scolastiche studiate?</a:t>
            </a:r>
          </a:p>
          <a:p>
            <a:pPr marL="360000" indent="0">
              <a:spcBef>
                <a:spcPts val="0"/>
              </a:spcBef>
              <a:buFont typeface="Arial" charset="0"/>
              <a:buNone/>
              <a:defRPr/>
            </a:pPr>
            <a:endParaRPr lang="it-IT" sz="2000" dirty="0"/>
          </a:p>
          <a:p>
            <a:pPr marL="360000" indent="0">
              <a:spcBef>
                <a:spcPts val="0"/>
              </a:spcBef>
              <a:buFont typeface="Arial" charset="0"/>
              <a:buNone/>
              <a:defRPr/>
            </a:pPr>
            <a:r>
              <a:rPr lang="it-IT" sz="2000" smtClean="0"/>
              <a:t>INTERVISTATA (</a:t>
            </a:r>
            <a:r>
              <a:rPr lang="it-IT" sz="2000" dirty="0"/>
              <a:t>NICOLETA): le ore possono essere o 6 o 4</a:t>
            </a:r>
            <a:r>
              <a:rPr lang="it-IT" sz="2000"/>
              <a:t>, </a:t>
            </a:r>
            <a:r>
              <a:rPr lang="it-IT" sz="2000" smtClean="0"/>
              <a:t>un’unità oraria </a:t>
            </a:r>
            <a:r>
              <a:rPr lang="it-IT" sz="2000"/>
              <a:t>dura </a:t>
            </a:r>
            <a:endParaRPr lang="it-IT" sz="2000" smtClean="0"/>
          </a:p>
          <a:p>
            <a:pPr marL="360000" indent="0">
              <a:spcBef>
                <a:spcPts val="0"/>
              </a:spcBef>
              <a:buFont typeface="Arial" charset="0"/>
              <a:buNone/>
              <a:defRPr/>
            </a:pPr>
            <a:r>
              <a:rPr lang="it-IT" sz="2000" smtClean="0"/>
              <a:t>45 </a:t>
            </a:r>
            <a:r>
              <a:rPr lang="it-IT" sz="2000" dirty="0"/>
              <a:t>minuti; inoltre in ogni ora c’è una ricreazione di </a:t>
            </a:r>
            <a:r>
              <a:rPr lang="it-IT" sz="2000"/>
              <a:t>10 </a:t>
            </a:r>
            <a:r>
              <a:rPr lang="it-IT" sz="2000" smtClean="0"/>
              <a:t>minuti (la </a:t>
            </a:r>
            <a:r>
              <a:rPr lang="it-IT" sz="2000" dirty="0"/>
              <a:t>terza </a:t>
            </a:r>
            <a:r>
              <a:rPr lang="it-IT" sz="2000"/>
              <a:t>ora </a:t>
            </a:r>
            <a:r>
              <a:rPr lang="it-IT" sz="2000" smtClean="0"/>
              <a:t>è di </a:t>
            </a:r>
          </a:p>
          <a:p>
            <a:pPr marL="360000" indent="0">
              <a:spcBef>
                <a:spcPts val="0"/>
              </a:spcBef>
              <a:buFont typeface="Arial" charset="0"/>
              <a:buNone/>
              <a:defRPr/>
            </a:pPr>
            <a:r>
              <a:rPr lang="it-IT" sz="2000" smtClean="0"/>
              <a:t>20 minuti). Durante la ricreazione si esce, dato che è lunga. </a:t>
            </a:r>
          </a:p>
          <a:p>
            <a:pPr marL="360000" indent="0">
              <a:spcBef>
                <a:spcPts val="0"/>
              </a:spcBef>
              <a:buFont typeface="Arial" charset="0"/>
              <a:buNone/>
              <a:defRPr/>
            </a:pPr>
            <a:r>
              <a:rPr lang="it-IT" sz="2000" smtClean="0"/>
              <a:t>Le materie sono diverse: facevamo informatica, fisica, musica senza strumento, abbiamo smesso scienze durante la quarta elementare, studiavamo francese, inglese, russo e durante tecnologia cucivamo! </a:t>
            </a:r>
          </a:p>
          <a:p>
            <a:pPr marL="360000" indent="0">
              <a:spcBef>
                <a:spcPts val="0"/>
              </a:spcBef>
              <a:buFont typeface="Arial" charset="0"/>
              <a:buNone/>
              <a:defRPr/>
            </a:pPr>
            <a:r>
              <a:rPr lang="it-IT" sz="2000" smtClean="0"/>
              <a:t/>
            </a:r>
            <a:br>
              <a:rPr lang="it-IT" sz="2000" smtClean="0"/>
            </a:br>
            <a:r>
              <a:rPr lang="it-IT" sz="2000" smtClean="0"/>
              <a:t>GIORNALISTA (PAOLO): come ti trovavi a scuola, anche con i tuoi compagni?</a:t>
            </a:r>
            <a:br>
              <a:rPr lang="it-IT" sz="2000" smtClean="0"/>
            </a:br>
            <a:r>
              <a:rPr lang="it-IT" sz="2000" smtClean="0"/>
              <a:t/>
            </a:r>
            <a:br>
              <a:rPr lang="it-IT" sz="2000" smtClean="0"/>
            </a:br>
            <a:r>
              <a:rPr lang="it-IT" sz="2000" smtClean="0"/>
              <a:t>INTERVISTATA (NICOLETA): io mi trovavo bene: organizzavamo tante feste ed ogni settimana si vedeva tutti insieme un film per dimenticarsi un po’ della scuola!!!</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858000"/>
          </a:xfrm>
          <a:solidFill>
            <a:schemeClr val="accent1">
              <a:lumMod val="20000"/>
              <a:lumOff val="80000"/>
            </a:schemeClr>
          </a:solidFill>
          <a:ln>
            <a:solidFill>
              <a:srgbClr val="002060"/>
            </a:solidFill>
          </a:ln>
        </p:spPr>
        <p:txBody>
          <a:bodyPr/>
          <a:lstStyle/>
          <a:p>
            <a:pPr marL="360000" algn="l">
              <a:spcBef>
                <a:spcPts val="0"/>
              </a:spcBef>
              <a:defRPr/>
            </a:pPr>
            <a:r>
              <a:rPr lang="it-IT" sz="2000" dirty="0" smtClean="0"/>
              <a:t> </a:t>
            </a:r>
            <a:r>
              <a:rPr lang="it-IT" sz="2000" smtClean="0">
                <a:latin typeface="+mn-lt"/>
              </a:rPr>
              <a:t/>
            </a:r>
            <a:br>
              <a:rPr lang="it-IT" sz="2000" smtClean="0">
                <a:latin typeface="+mn-lt"/>
              </a:rPr>
            </a:br>
            <a:r>
              <a:rPr lang="it-IT" sz="2000" smtClean="0">
                <a:latin typeface="+mn-lt"/>
              </a:rPr>
              <a:t/>
            </a:r>
            <a:br>
              <a:rPr lang="it-IT" sz="2000" smtClean="0">
                <a:latin typeface="+mn-lt"/>
              </a:rPr>
            </a:br>
            <a:r>
              <a:rPr lang="it-IT" sz="2000" smtClean="0">
                <a:latin typeface="+mn-lt"/>
              </a:rPr>
              <a:t/>
            </a:r>
            <a:br>
              <a:rPr lang="it-IT" sz="2000" smtClean="0">
                <a:latin typeface="+mn-lt"/>
              </a:rPr>
            </a:br>
            <a:r>
              <a:rPr lang="it-IT" sz="2000" smtClean="0">
                <a:solidFill>
                  <a:prstClr val="black"/>
                </a:solidFill>
              </a:rPr>
              <a:t>GIORNALISTA</a:t>
            </a:r>
            <a:r>
              <a:rPr lang="it-IT" sz="2000" smtClean="0">
                <a:solidFill>
                  <a:prstClr val="black"/>
                </a:solidFill>
                <a:sym typeface="Wingdings" panose="05000000000000000000" pitchFamily="2" charset="2"/>
              </a:rPr>
              <a:t> </a:t>
            </a:r>
            <a:r>
              <a:rPr lang="it-IT" sz="2000" dirty="0">
                <a:solidFill>
                  <a:prstClr val="black"/>
                </a:solidFill>
                <a:sym typeface="Wingdings" panose="05000000000000000000" pitchFamily="2" charset="2"/>
              </a:rPr>
              <a:t>(ALESSANDRO): è</a:t>
            </a:r>
            <a:r>
              <a:rPr lang="it-IT" sz="2000" dirty="0">
                <a:solidFill>
                  <a:prstClr val="black"/>
                </a:solidFill>
              </a:rPr>
              <a:t> stato impegnativo imparare l’italiano?</a:t>
            </a:r>
            <a:br>
              <a:rPr lang="it-IT" sz="2000" dirty="0">
                <a:solidFill>
                  <a:prstClr val="black"/>
                </a:solidFill>
              </a:rPr>
            </a:br>
            <a:r>
              <a:rPr lang="it-IT" sz="2000" dirty="0">
                <a:solidFill>
                  <a:prstClr val="black"/>
                </a:solidFill>
              </a:rPr>
              <a:t/>
            </a:r>
            <a:br>
              <a:rPr lang="it-IT" sz="2000" dirty="0">
                <a:solidFill>
                  <a:prstClr val="black"/>
                </a:solidFill>
              </a:rPr>
            </a:br>
            <a:r>
              <a:rPr lang="it-IT" sz="2000" dirty="0">
                <a:solidFill>
                  <a:prstClr val="black"/>
                </a:solidFill>
              </a:rPr>
              <a:t>INTERVISTATA (NICOLETA): per me non è stato molto difficile imparare l’italiano </a:t>
            </a:r>
            <a:br>
              <a:rPr lang="it-IT" sz="2000" dirty="0">
                <a:solidFill>
                  <a:prstClr val="black"/>
                </a:solidFill>
              </a:rPr>
            </a:br>
            <a:r>
              <a:rPr lang="it-IT" sz="2000" dirty="0">
                <a:solidFill>
                  <a:prstClr val="black"/>
                </a:solidFill>
              </a:rPr>
              <a:t>dato che avevo iniziato a studiarlo un po’ in Moldavia.</a:t>
            </a:r>
            <a:br>
              <a:rPr lang="it-IT" sz="2000" dirty="0">
                <a:solidFill>
                  <a:prstClr val="black"/>
                </a:solidFill>
              </a:rPr>
            </a:br>
            <a:r>
              <a:rPr lang="it-IT" sz="2000" dirty="0">
                <a:solidFill>
                  <a:prstClr val="black"/>
                </a:solidFill>
              </a:rPr>
              <a:t/>
            </a:r>
            <a:br>
              <a:rPr lang="it-IT" sz="2000" dirty="0">
                <a:solidFill>
                  <a:prstClr val="black"/>
                </a:solidFill>
              </a:rPr>
            </a:br>
            <a:r>
              <a:rPr lang="it-IT" sz="2000" dirty="0">
                <a:solidFill>
                  <a:prstClr val="black"/>
                </a:solidFill>
              </a:rPr>
              <a:t>GIORNALISTA</a:t>
            </a:r>
            <a:r>
              <a:rPr lang="it-IT" sz="2000" dirty="0">
                <a:solidFill>
                  <a:prstClr val="black"/>
                </a:solidFill>
                <a:sym typeface="Wingdings" panose="05000000000000000000" pitchFamily="2" charset="2"/>
              </a:rPr>
              <a:t> (ALESSANDRO): quali attività hai fatto l’anno scorso e quest’anno per </a:t>
            </a:r>
            <a:r>
              <a:rPr lang="it-IT" sz="2000" dirty="0">
                <a:solidFill>
                  <a:prstClr val="black"/>
                </a:solidFill>
              </a:rPr>
              <a:t/>
            </a:r>
            <a:br>
              <a:rPr lang="it-IT" sz="2000" dirty="0">
                <a:solidFill>
                  <a:prstClr val="black"/>
                </a:solidFill>
              </a:rPr>
            </a:br>
            <a:r>
              <a:rPr lang="it-IT" sz="2000" dirty="0">
                <a:solidFill>
                  <a:prstClr val="black"/>
                </a:solidFill>
              </a:rPr>
              <a:t>imparare l’italiano? </a:t>
            </a:r>
            <a:br>
              <a:rPr lang="it-IT" sz="2000" dirty="0">
                <a:solidFill>
                  <a:prstClr val="black"/>
                </a:solidFill>
              </a:rPr>
            </a:br>
            <a:r>
              <a:rPr lang="it-IT" sz="2000" dirty="0">
                <a:solidFill>
                  <a:prstClr val="black"/>
                </a:solidFill>
              </a:rPr>
              <a:t/>
            </a:r>
            <a:br>
              <a:rPr lang="it-IT" sz="2000" dirty="0">
                <a:solidFill>
                  <a:prstClr val="black"/>
                </a:solidFill>
              </a:rPr>
            </a:br>
            <a:r>
              <a:rPr lang="it-IT" sz="2000" dirty="0">
                <a:solidFill>
                  <a:prstClr val="black"/>
                </a:solidFill>
              </a:rPr>
              <a:t>INTERVISTATA (NICOLETA): lo scorso anno non ho potuto  partecipare a nessun progetto perché quando sono arrivata il corso di L2 era già terminato, ma per </a:t>
            </a:r>
            <a:br>
              <a:rPr lang="it-IT" sz="2000" dirty="0">
                <a:solidFill>
                  <a:prstClr val="black"/>
                </a:solidFill>
              </a:rPr>
            </a:br>
            <a:r>
              <a:rPr lang="it-IT" sz="2000">
                <a:solidFill>
                  <a:prstClr val="black"/>
                </a:solidFill>
              </a:rPr>
              <a:t>imparare </a:t>
            </a:r>
            <a:r>
              <a:rPr lang="it-IT" sz="2000" smtClean="0">
                <a:solidFill>
                  <a:prstClr val="black"/>
                </a:solidFill>
              </a:rPr>
              <a:t>l’italiano </a:t>
            </a:r>
            <a:r>
              <a:rPr lang="it-IT" sz="2000" dirty="0">
                <a:solidFill>
                  <a:prstClr val="black"/>
                </a:solidFill>
              </a:rPr>
              <a:t>ho parlato a scuola con i miei amici, ho fatto tanti sforzi a casa </a:t>
            </a:r>
            <a:br>
              <a:rPr lang="it-IT" sz="2000" dirty="0">
                <a:solidFill>
                  <a:prstClr val="black"/>
                </a:solidFill>
              </a:rPr>
            </a:br>
            <a:r>
              <a:rPr lang="it-IT" sz="2000" dirty="0">
                <a:solidFill>
                  <a:prstClr val="black"/>
                </a:solidFill>
              </a:rPr>
              <a:t>da sola, consultando il dizionario ed infine ho guardato molti film e letto libri in italiano.</a:t>
            </a:r>
            <a:br>
              <a:rPr lang="it-IT" sz="2000" dirty="0">
                <a:solidFill>
                  <a:prstClr val="black"/>
                </a:solidFill>
              </a:rPr>
            </a:br>
            <a:r>
              <a:rPr lang="it-IT" sz="2000" dirty="0">
                <a:solidFill>
                  <a:prstClr val="black"/>
                </a:solidFill>
              </a:rPr>
              <a:t>A </a:t>
            </a:r>
            <a:r>
              <a:rPr lang="it-IT" sz="2000" dirty="0" smtClean="0">
                <a:solidFill>
                  <a:prstClr val="black"/>
                </a:solidFill>
              </a:rPr>
              <a:t>scuola, inizialmente, </a:t>
            </a:r>
            <a:r>
              <a:rPr lang="it-IT" sz="2000">
                <a:solidFill>
                  <a:prstClr val="black"/>
                </a:solidFill>
              </a:rPr>
              <a:t>le </a:t>
            </a:r>
            <a:r>
              <a:rPr lang="it-IT" sz="2000" smtClean="0">
                <a:solidFill>
                  <a:prstClr val="black"/>
                </a:solidFill>
              </a:rPr>
              <a:t>Prof.sse delle varie discipline </a:t>
            </a:r>
            <a:r>
              <a:rPr lang="it-IT" sz="2000" dirty="0">
                <a:solidFill>
                  <a:prstClr val="black"/>
                </a:solidFill>
              </a:rPr>
              <a:t>mi hanno dato del materiale </a:t>
            </a:r>
            <a:r>
              <a:rPr lang="it-IT" sz="2000">
                <a:solidFill>
                  <a:prstClr val="black"/>
                </a:solidFill>
              </a:rPr>
              <a:t>semplificato </a:t>
            </a:r>
            <a:r>
              <a:rPr lang="it-IT" sz="2000" smtClean="0">
                <a:solidFill>
                  <a:prstClr val="black"/>
                </a:solidFill>
              </a:rPr>
              <a:t>su </a:t>
            </a:r>
            <a:r>
              <a:rPr lang="it-IT" sz="2000" dirty="0">
                <a:solidFill>
                  <a:prstClr val="black"/>
                </a:solidFill>
              </a:rPr>
              <a:t>quello che avevano fatto i miei compagni di classe prima che </a:t>
            </a:r>
            <a:r>
              <a:rPr lang="it-IT" sz="2000">
                <a:solidFill>
                  <a:prstClr val="black"/>
                </a:solidFill>
              </a:rPr>
              <a:t>io </a:t>
            </a:r>
            <a:r>
              <a:rPr lang="it-IT" sz="2000" smtClean="0">
                <a:solidFill>
                  <a:prstClr val="black"/>
                </a:solidFill>
              </a:rPr>
              <a:t>venissi in Italia. </a:t>
            </a:r>
            <a:br>
              <a:rPr lang="it-IT" sz="2000" smtClean="0">
                <a:solidFill>
                  <a:prstClr val="black"/>
                </a:solidFill>
              </a:rPr>
            </a:br>
            <a:r>
              <a:rPr lang="it-IT" sz="2000" smtClean="0">
                <a:solidFill>
                  <a:prstClr val="black"/>
                </a:solidFill>
              </a:rPr>
              <a:t>La Prof.ssa Santoro mi ha dato una grammatica facile con la traduzione nella mia lingua ed un libricino con disegni e raffigurazioni e le parole più importanti in italiano (riguardanti le parti del corpo, il cibo, il tempo…); io l’ho ricopiato tutto </a:t>
            </a:r>
            <a:br>
              <a:rPr lang="it-IT" sz="2000" smtClean="0">
                <a:solidFill>
                  <a:prstClr val="black"/>
                </a:solidFill>
              </a:rPr>
            </a:br>
            <a:r>
              <a:rPr lang="it-IT" sz="2000" smtClean="0">
                <a:solidFill>
                  <a:prstClr val="black"/>
                </a:solidFill>
              </a:rPr>
              <a:t>sul mio quaderno con le traduzioni dei termini nella mia lingua in modo da memorizzare bene i termini corrispondenti in italiano; inoltre, quando c’erano </a:t>
            </a:r>
            <a:br>
              <a:rPr lang="it-IT" sz="2000" smtClean="0">
                <a:solidFill>
                  <a:prstClr val="black"/>
                </a:solidFill>
              </a:rPr>
            </a:br>
            <a:r>
              <a:rPr lang="it-IT" sz="2000" smtClean="0"/>
              <a:t/>
            </a:r>
            <a:br>
              <a:rPr lang="it-IT" sz="2000" smtClean="0"/>
            </a:br>
            <a:r>
              <a:rPr lang="it-IT" sz="2000">
                <a:solidFill>
                  <a:prstClr val="black"/>
                </a:solidFill>
              </a:rPr>
              <a:t/>
            </a:r>
            <a:br>
              <a:rPr lang="it-IT" sz="2000">
                <a:solidFill>
                  <a:prstClr val="black"/>
                </a:solidFill>
              </a:rPr>
            </a:br>
            <a:r>
              <a:rPr lang="it-IT" sz="2000" dirty="0" smtClean="0">
                <a:solidFill>
                  <a:prstClr val="black"/>
                </a:solidFill>
              </a:rPr>
              <a:t/>
            </a:r>
            <a:br>
              <a:rPr lang="it-IT" sz="2000" dirty="0" smtClean="0">
                <a:solidFill>
                  <a:prstClr val="black"/>
                </a:solidFill>
              </a:rPr>
            </a:br>
            <a:endParaRPr lang="it-IT" sz="2000" dirty="0">
              <a:latin typeface="+mn-l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9144000" cy="6858000"/>
          </a:xfrm>
          <a:solidFill>
            <a:schemeClr val="accent1">
              <a:lumMod val="20000"/>
              <a:lumOff val="80000"/>
            </a:schemeClr>
          </a:solidFill>
          <a:ln>
            <a:solidFill>
              <a:srgbClr val="002060"/>
            </a:solidFill>
          </a:ln>
        </p:spPr>
        <p:txBody>
          <a:bodyPr/>
          <a:lstStyle/>
          <a:p>
            <a:pPr marL="360000" indent="0">
              <a:spcBef>
                <a:spcPts val="0"/>
              </a:spcBef>
              <a:buFont typeface="Arial" panose="020B0604020202020204" pitchFamily="34" charset="0"/>
              <a:buNone/>
              <a:defRPr/>
            </a:pPr>
            <a:endParaRPr lang="it-IT" sz="2000" smtClean="0">
              <a:solidFill>
                <a:prstClr val="black"/>
              </a:solidFill>
            </a:endParaRPr>
          </a:p>
          <a:p>
            <a:pPr marL="360000" indent="0">
              <a:spcBef>
                <a:spcPts val="0"/>
              </a:spcBef>
              <a:buFont typeface="Arial" panose="020B0604020202020204" pitchFamily="34" charset="0"/>
              <a:buNone/>
              <a:defRPr/>
            </a:pPr>
            <a:r>
              <a:rPr lang="it-IT" sz="2000" smtClean="0">
                <a:solidFill>
                  <a:prstClr val="black"/>
                </a:solidFill>
              </a:rPr>
              <a:t>alcune parole che non conoscevo,  chiedevo alla Prof.ssa il loro  significato, scrivendolo sul quaderno, così facevo un diario tutto mio</a:t>
            </a:r>
            <a:r>
              <a:rPr lang="it-IT" sz="2000" smtClean="0">
                <a:solidFill>
                  <a:prstClr val="black"/>
                </a:solidFill>
                <a:ea typeface="+mj-ea"/>
                <a:cs typeface="+mj-cs"/>
              </a:rPr>
              <a:t>.</a:t>
            </a:r>
            <a:endParaRPr lang="it-IT" sz="2000" dirty="0"/>
          </a:p>
          <a:p>
            <a:pPr marL="360000" indent="0">
              <a:spcBef>
                <a:spcPts val="0"/>
              </a:spcBef>
              <a:buFont typeface="Arial" panose="020B0604020202020204" pitchFamily="34" charset="0"/>
              <a:buNone/>
              <a:defRPr/>
            </a:pPr>
            <a:r>
              <a:rPr lang="it-IT" sz="2000" dirty="0">
                <a:solidFill>
                  <a:prstClr val="black"/>
                </a:solidFill>
                <a:ea typeface="+mj-ea"/>
                <a:cs typeface="+mj-cs"/>
              </a:rPr>
              <a:t>Quest’anno, dal 3 Novembre al 4 Dicembre, invece mi hanno inserita in </a:t>
            </a:r>
            <a:r>
              <a:rPr lang="it-IT" sz="2000">
                <a:solidFill>
                  <a:prstClr val="black"/>
                </a:solidFill>
                <a:ea typeface="+mj-ea"/>
                <a:cs typeface="+mj-cs"/>
              </a:rPr>
              <a:t>un </a:t>
            </a:r>
            <a:endParaRPr lang="it-IT" sz="2000" smtClean="0">
              <a:solidFill>
                <a:prstClr val="black"/>
              </a:solidFill>
              <a:ea typeface="+mj-ea"/>
              <a:cs typeface="+mj-cs"/>
            </a:endParaRPr>
          </a:p>
          <a:p>
            <a:pPr marL="360000" indent="0">
              <a:spcBef>
                <a:spcPts val="0"/>
              </a:spcBef>
              <a:buFont typeface="Arial" panose="020B0604020202020204" pitchFamily="34" charset="0"/>
              <a:buNone/>
              <a:defRPr/>
            </a:pPr>
            <a:r>
              <a:rPr lang="it-IT" sz="2000" smtClean="0">
                <a:solidFill>
                  <a:prstClr val="black"/>
                </a:solidFill>
                <a:ea typeface="+mj-ea"/>
                <a:cs typeface="+mj-cs"/>
              </a:rPr>
              <a:t>gruppo </a:t>
            </a:r>
            <a:r>
              <a:rPr lang="it-IT" sz="2000" dirty="0">
                <a:solidFill>
                  <a:prstClr val="black"/>
                </a:solidFill>
                <a:ea typeface="+mj-ea"/>
                <a:cs typeface="+mj-cs"/>
              </a:rPr>
              <a:t>per alunni stranieri, così ho avuto una possibilità grandissima per imparare l’italiano. Mi sono sentita molto bene in questo gruppo ed il corso di </a:t>
            </a:r>
            <a:r>
              <a:rPr lang="it-IT" sz="2000">
                <a:solidFill>
                  <a:prstClr val="black"/>
                </a:solidFill>
                <a:ea typeface="+mj-ea"/>
                <a:cs typeface="+mj-cs"/>
              </a:rPr>
              <a:t>supporto </a:t>
            </a:r>
            <a:endParaRPr lang="it-IT" sz="2000" smtClean="0">
              <a:solidFill>
                <a:prstClr val="black"/>
              </a:solidFill>
              <a:ea typeface="+mj-ea"/>
              <a:cs typeface="+mj-cs"/>
            </a:endParaRPr>
          </a:p>
          <a:p>
            <a:pPr marL="360000" indent="0">
              <a:spcBef>
                <a:spcPts val="0"/>
              </a:spcBef>
              <a:buFont typeface="Arial" panose="020B0604020202020204" pitchFamily="34" charset="0"/>
              <a:buNone/>
              <a:defRPr/>
            </a:pPr>
            <a:r>
              <a:rPr lang="it-IT" sz="2000" smtClean="0">
                <a:solidFill>
                  <a:prstClr val="black"/>
                </a:solidFill>
                <a:ea typeface="+mj-ea"/>
                <a:cs typeface="+mj-cs"/>
              </a:rPr>
              <a:t>per </a:t>
            </a:r>
            <a:r>
              <a:rPr lang="it-IT" sz="2000" dirty="0">
                <a:solidFill>
                  <a:prstClr val="black"/>
                </a:solidFill>
                <a:ea typeface="+mj-ea"/>
                <a:cs typeface="+mj-cs"/>
              </a:rPr>
              <a:t>soli stranieri è stato molto utile, ma ora è stato sciolto e questa cosa per </a:t>
            </a:r>
            <a:r>
              <a:rPr lang="it-IT" sz="2000">
                <a:solidFill>
                  <a:prstClr val="black"/>
                </a:solidFill>
                <a:ea typeface="+mj-ea"/>
                <a:cs typeface="+mj-cs"/>
              </a:rPr>
              <a:t>me </a:t>
            </a:r>
            <a:endParaRPr lang="it-IT" sz="2000" smtClean="0">
              <a:solidFill>
                <a:prstClr val="black"/>
              </a:solidFill>
              <a:ea typeface="+mj-ea"/>
              <a:cs typeface="+mj-cs"/>
            </a:endParaRPr>
          </a:p>
          <a:p>
            <a:pPr marL="360000" indent="0">
              <a:spcBef>
                <a:spcPts val="0"/>
              </a:spcBef>
              <a:buFont typeface="Arial" panose="020B0604020202020204" pitchFamily="34" charset="0"/>
              <a:buNone/>
              <a:defRPr/>
            </a:pPr>
            <a:r>
              <a:rPr lang="it-IT" sz="2000" smtClean="0">
                <a:solidFill>
                  <a:prstClr val="black"/>
                </a:solidFill>
                <a:ea typeface="+mj-ea"/>
                <a:cs typeface="+mj-cs"/>
              </a:rPr>
              <a:t>è </a:t>
            </a:r>
            <a:r>
              <a:rPr lang="it-IT" sz="2000" dirty="0">
                <a:solidFill>
                  <a:prstClr val="black"/>
                </a:solidFill>
                <a:ea typeface="+mj-ea"/>
                <a:cs typeface="+mj-cs"/>
              </a:rPr>
              <a:t>ingiusta perché a me e agli altri ragazzi sarebbe ancora di molto aiuto. </a:t>
            </a:r>
            <a:br>
              <a:rPr lang="it-IT" sz="2000" dirty="0">
                <a:solidFill>
                  <a:prstClr val="black"/>
                </a:solidFill>
                <a:ea typeface="+mj-ea"/>
                <a:cs typeface="+mj-cs"/>
              </a:rPr>
            </a:br>
            <a:r>
              <a:rPr lang="it-IT" sz="2000" dirty="0">
                <a:solidFill>
                  <a:prstClr val="black"/>
                </a:solidFill>
                <a:ea typeface="+mj-ea"/>
                <a:cs typeface="+mj-cs"/>
              </a:rPr>
              <a:t>Secondo me, per migliorare ancora </a:t>
            </a:r>
            <a:r>
              <a:rPr lang="it-IT" sz="2000">
                <a:solidFill>
                  <a:prstClr val="black"/>
                </a:solidFill>
                <a:ea typeface="+mj-ea"/>
                <a:cs typeface="+mj-cs"/>
              </a:rPr>
              <a:t>in </a:t>
            </a:r>
            <a:r>
              <a:rPr lang="it-IT" sz="2000" smtClean="0">
                <a:solidFill>
                  <a:prstClr val="black"/>
                </a:solidFill>
                <a:ea typeface="+mj-ea"/>
                <a:cs typeface="+mj-cs"/>
              </a:rPr>
              <a:t>italiano, </a:t>
            </a:r>
            <a:r>
              <a:rPr lang="it-IT" sz="2000" dirty="0">
                <a:solidFill>
                  <a:prstClr val="black"/>
                </a:solidFill>
                <a:ea typeface="+mj-ea"/>
                <a:cs typeface="+mj-cs"/>
              </a:rPr>
              <a:t>il corso  per stranieri non doveva finire perché per noi ragazzi continuare sarebbe molto </a:t>
            </a:r>
            <a:r>
              <a:rPr lang="it-IT" sz="2000" dirty="0" smtClean="0">
                <a:solidFill>
                  <a:prstClr val="black"/>
                </a:solidFill>
                <a:ea typeface="+mj-ea"/>
                <a:cs typeface="+mj-cs"/>
              </a:rPr>
              <a:t>utile.</a:t>
            </a:r>
          </a:p>
          <a:p>
            <a:pPr marL="360000" indent="0">
              <a:spcBef>
                <a:spcPts val="0"/>
              </a:spcBef>
              <a:buFont typeface="Arial" panose="020B0604020202020204" pitchFamily="34" charset="0"/>
              <a:buNone/>
              <a:defRPr/>
            </a:pPr>
            <a:endParaRPr lang="it-IT" sz="2000" dirty="0" smtClean="0"/>
          </a:p>
          <a:p>
            <a:pPr marL="360000" indent="0">
              <a:spcBef>
                <a:spcPts val="0"/>
              </a:spcBef>
              <a:buFont typeface="Arial" panose="020B0604020202020204" pitchFamily="34" charset="0"/>
              <a:buNone/>
              <a:defRPr/>
            </a:pPr>
            <a:r>
              <a:rPr lang="it-IT" sz="2000" smtClean="0">
                <a:solidFill>
                  <a:prstClr val="black"/>
                </a:solidFill>
              </a:rPr>
              <a:t>GIORNALISTA (</a:t>
            </a:r>
            <a:r>
              <a:rPr lang="it-IT" sz="2000">
                <a:solidFill>
                  <a:prstClr val="black"/>
                </a:solidFill>
              </a:rPr>
              <a:t>ALESSANDRO</a:t>
            </a:r>
            <a:r>
              <a:rPr lang="it-IT" sz="2000" smtClean="0">
                <a:solidFill>
                  <a:prstClr val="black"/>
                </a:solidFill>
              </a:rPr>
              <a:t>): ci racconti meglio del corso L2 che hai frequentato quest’anno?</a:t>
            </a:r>
          </a:p>
          <a:p>
            <a:pPr marL="360000" indent="0">
              <a:spcBef>
                <a:spcPts val="0"/>
              </a:spcBef>
              <a:buFont typeface="Arial" panose="020B0604020202020204" pitchFamily="34" charset="0"/>
              <a:buNone/>
              <a:defRPr/>
            </a:pPr>
            <a:endParaRPr lang="it-IT" sz="2000" dirty="0" smtClean="0">
              <a:solidFill>
                <a:prstClr val="black"/>
              </a:solidFill>
            </a:endParaRPr>
          </a:p>
          <a:p>
            <a:pPr marL="360000" indent="0">
              <a:spcBef>
                <a:spcPts val="0"/>
              </a:spcBef>
              <a:buFont typeface="Arial" panose="020B0604020202020204" pitchFamily="34" charset="0"/>
              <a:buNone/>
              <a:defRPr/>
            </a:pPr>
            <a:r>
              <a:rPr lang="it-IT" sz="2000" smtClean="0">
                <a:solidFill>
                  <a:prstClr val="black"/>
                </a:solidFill>
              </a:rPr>
              <a:t>INTERVISTATA (NICOLETA): prima di iniziare l’italiano, abbiamo parlato dei nostri Paesi (con le differenze culturali, musicali, tradizioni…) così la Prof. ssa ha visto il nostro livello di italiano.</a:t>
            </a:r>
          </a:p>
          <a:p>
            <a:pPr marL="360000" indent="0">
              <a:spcBef>
                <a:spcPts val="0"/>
              </a:spcBef>
              <a:buFont typeface="Arial" panose="020B0604020202020204" pitchFamily="34" charset="0"/>
              <a:buNone/>
              <a:defRPr/>
            </a:pPr>
            <a:r>
              <a:rPr lang="it-IT" sz="2000" smtClean="0">
                <a:solidFill>
                  <a:prstClr val="black"/>
                </a:solidFill>
              </a:rPr>
              <a:t>In </a:t>
            </a:r>
            <a:r>
              <a:rPr lang="it-IT" sz="2000" dirty="0" smtClean="0">
                <a:solidFill>
                  <a:prstClr val="black"/>
                </a:solidFill>
              </a:rPr>
              <a:t>questo corso abbiamo cominciato trattando delle cose che non avevamo capito molto bene </a:t>
            </a:r>
            <a:r>
              <a:rPr lang="it-IT" sz="2000" smtClean="0">
                <a:solidFill>
                  <a:prstClr val="black"/>
                </a:solidFill>
              </a:rPr>
              <a:t>a scuola, </a:t>
            </a:r>
            <a:r>
              <a:rPr lang="it-IT" sz="2000" dirty="0" smtClean="0">
                <a:solidFill>
                  <a:prstClr val="black"/>
                </a:solidFill>
              </a:rPr>
              <a:t>così </a:t>
            </a:r>
            <a:r>
              <a:rPr lang="it-IT" sz="2000" smtClean="0">
                <a:solidFill>
                  <a:prstClr val="black"/>
                </a:solidFill>
              </a:rPr>
              <a:t>la Prof.ssa </a:t>
            </a:r>
            <a:r>
              <a:rPr lang="it-IT" sz="2000" dirty="0" smtClean="0">
                <a:solidFill>
                  <a:prstClr val="black"/>
                </a:solidFill>
              </a:rPr>
              <a:t>ce le ha spiegate meglio, poi abbiamo imparato come si fa un riassunto, una ricerca </a:t>
            </a:r>
            <a:r>
              <a:rPr lang="it-IT" sz="2000" smtClean="0">
                <a:solidFill>
                  <a:prstClr val="black"/>
                </a:solidFill>
              </a:rPr>
              <a:t>e  un’intervista ed infine abbiamo </a:t>
            </a:r>
            <a:r>
              <a:rPr lang="it-IT" sz="2000" dirty="0" smtClean="0">
                <a:solidFill>
                  <a:prstClr val="black"/>
                </a:solidFill>
              </a:rPr>
              <a:t>fatto delle verifiche </a:t>
            </a:r>
            <a:r>
              <a:rPr lang="it-IT" sz="2000" smtClean="0">
                <a:solidFill>
                  <a:prstClr val="black"/>
                </a:solidFill>
              </a:rPr>
              <a:t>su queste ultime</a:t>
            </a:r>
            <a:r>
              <a:rPr lang="it-IT" sz="2000" dirty="0" smtClean="0">
                <a:solidFill>
                  <a:prstClr val="black"/>
                </a:solidFill>
              </a:rPr>
              <a:t>.</a:t>
            </a:r>
          </a:p>
          <a:p>
            <a:pPr marL="360000" indent="0">
              <a:spcBef>
                <a:spcPts val="0"/>
              </a:spcBef>
              <a:buFont typeface="Arial" panose="020B0604020202020204" pitchFamily="34" charset="0"/>
              <a:buNone/>
              <a:defRPr/>
            </a:pPr>
            <a:r>
              <a:rPr lang="it-IT" sz="2000" dirty="0" smtClean="0"/>
              <a:t/>
            </a:r>
            <a:br>
              <a:rPr lang="it-IT" sz="2000" dirty="0" smtClean="0"/>
            </a:br>
            <a:endParaRPr lang="it-IT" sz="2000" dirty="0" smtClean="0"/>
          </a:p>
          <a:p>
            <a:pPr marL="360000" indent="0">
              <a:spcBef>
                <a:spcPts val="0"/>
              </a:spcBef>
              <a:buFont typeface="Arial" panose="020B0604020202020204" pitchFamily="34" charset="0"/>
              <a:buNone/>
              <a:defRPr/>
            </a:pPr>
            <a:r>
              <a:rPr lang="it-IT" sz="2000" dirty="0" smtClean="0"/>
              <a:t/>
            </a:r>
            <a:br>
              <a:rPr lang="it-IT" sz="2000" dirty="0" smtClean="0"/>
            </a:br>
            <a:endParaRPr lang="it-IT" sz="2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contenuto 2"/>
          <p:cNvSpPr>
            <a:spLocks noGrp="1"/>
          </p:cNvSpPr>
          <p:nvPr>
            <p:ph idx="1"/>
          </p:nvPr>
        </p:nvSpPr>
        <p:spPr/>
        <p:txBody>
          <a:bodyPr/>
          <a:lstStyle/>
          <a:p>
            <a:endParaRPr lang="it-IT" smtClean="0"/>
          </a:p>
        </p:txBody>
      </p:sp>
      <p:sp>
        <p:nvSpPr>
          <p:cNvPr id="4" name="Rettangolo 3"/>
          <p:cNvSpPr/>
          <p:nvPr/>
        </p:nvSpPr>
        <p:spPr>
          <a:xfrm>
            <a:off x="0" y="0"/>
            <a:ext cx="9144000" cy="6858000"/>
          </a:xfrm>
          <a:prstGeom prst="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60000">
              <a:spcBef>
                <a:spcPts val="0"/>
              </a:spcBef>
              <a:buFont typeface="Arial" panose="020B0604020202020204" pitchFamily="34" charset="0"/>
              <a:buNone/>
              <a:defRPr/>
            </a:pPr>
            <a:endParaRPr lang="it-IT" sz="2000">
              <a:solidFill>
                <a:prstClr val="black"/>
              </a:solidFill>
            </a:endParaRPr>
          </a:p>
          <a:p>
            <a:pPr marL="360000">
              <a:spcBef>
                <a:spcPts val="0"/>
              </a:spcBef>
              <a:buFont typeface="Arial" panose="020B0604020202020204" pitchFamily="34" charset="0"/>
              <a:buNone/>
              <a:defRPr/>
            </a:pPr>
            <a:r>
              <a:rPr lang="it-IT" sz="2000">
                <a:solidFill>
                  <a:prstClr val="black"/>
                </a:solidFill>
              </a:rPr>
              <a:t>Abbiamo fatto anche matematica allo stesso modo, riprendendo le cose che </a:t>
            </a:r>
          </a:p>
          <a:p>
            <a:pPr marL="360000">
              <a:spcBef>
                <a:spcPts val="0"/>
              </a:spcBef>
              <a:buFont typeface="Arial" panose="020B0604020202020204" pitchFamily="34" charset="0"/>
              <a:buNone/>
              <a:defRPr/>
            </a:pPr>
            <a:r>
              <a:rPr lang="it-IT" sz="2000">
                <a:solidFill>
                  <a:prstClr val="black"/>
                </a:solidFill>
              </a:rPr>
              <a:t>non ci erano chiare, ma io, che non avevo molti dubbi, sono rimasta in linea </a:t>
            </a:r>
          </a:p>
          <a:p>
            <a:pPr marL="360000">
              <a:spcBef>
                <a:spcPts val="0"/>
              </a:spcBef>
              <a:buFont typeface="Arial" panose="020B0604020202020204" pitchFamily="34" charset="0"/>
              <a:buNone/>
              <a:defRPr/>
            </a:pPr>
            <a:r>
              <a:rPr lang="it-IT" sz="2000">
                <a:solidFill>
                  <a:prstClr val="black"/>
                </a:solidFill>
              </a:rPr>
              <a:t>con i miei compagni di classe. </a:t>
            </a:r>
          </a:p>
          <a:p>
            <a:pPr marL="360000">
              <a:spcBef>
                <a:spcPts val="0"/>
              </a:spcBef>
              <a:buFont typeface="Arial" panose="020B0604020202020204" pitchFamily="34" charset="0"/>
              <a:buNone/>
              <a:defRPr/>
            </a:pPr>
            <a:r>
              <a:rPr lang="it-IT" sz="2000">
                <a:solidFill>
                  <a:prstClr val="black"/>
                </a:solidFill>
              </a:rPr>
              <a:t>La Prof.ssa di Matematica si chiama Ilaria e quella di Italiano Mara.</a:t>
            </a:r>
          </a:p>
          <a:p>
            <a:pPr marL="360000">
              <a:spcBef>
                <a:spcPts val="0"/>
              </a:spcBef>
              <a:defRPr/>
            </a:pPr>
            <a:endParaRPr lang="it-IT" sz="2000">
              <a:solidFill>
                <a:prstClr val="black"/>
              </a:solidFill>
            </a:endParaRPr>
          </a:p>
          <a:p>
            <a:pPr marL="360000">
              <a:spcBef>
                <a:spcPts val="0"/>
              </a:spcBef>
              <a:defRPr/>
            </a:pPr>
            <a:r>
              <a:rPr lang="it-IT" sz="2000">
                <a:solidFill>
                  <a:prstClr val="black"/>
                </a:solidFill>
              </a:rPr>
              <a:t>GIORNALISTA(PAOLO</a:t>
            </a:r>
            <a:r>
              <a:rPr lang="it-IT" sz="2000" dirty="0">
                <a:solidFill>
                  <a:prstClr val="black"/>
                </a:solidFill>
              </a:rPr>
              <a:t>): secondo te la scuola come potrebbe </a:t>
            </a:r>
            <a:r>
              <a:rPr lang="it-IT" sz="2000">
                <a:solidFill>
                  <a:prstClr val="black"/>
                </a:solidFill>
              </a:rPr>
              <a:t>migliorare </a:t>
            </a:r>
          </a:p>
          <a:p>
            <a:pPr marL="360000">
              <a:spcBef>
                <a:spcPts val="0"/>
              </a:spcBef>
              <a:defRPr/>
            </a:pPr>
            <a:r>
              <a:rPr lang="it-IT" sz="2000">
                <a:solidFill>
                  <a:prstClr val="black"/>
                </a:solidFill>
              </a:rPr>
              <a:t>l’accoglienza verso </a:t>
            </a:r>
            <a:r>
              <a:rPr lang="it-IT" sz="2000" dirty="0">
                <a:solidFill>
                  <a:prstClr val="black"/>
                </a:solidFill>
              </a:rPr>
              <a:t>gli alunni stranieri?</a:t>
            </a:r>
            <a:br>
              <a:rPr lang="it-IT" sz="2000" dirty="0">
                <a:solidFill>
                  <a:prstClr val="black"/>
                </a:solidFill>
              </a:rPr>
            </a:br>
            <a:r>
              <a:rPr lang="it-IT" sz="2000" dirty="0">
                <a:solidFill>
                  <a:prstClr val="black"/>
                </a:solidFill>
              </a:rPr>
              <a:t/>
            </a:r>
            <a:br>
              <a:rPr lang="it-IT" sz="2000" dirty="0">
                <a:solidFill>
                  <a:prstClr val="black"/>
                </a:solidFill>
              </a:rPr>
            </a:br>
            <a:r>
              <a:rPr lang="it-IT" sz="2000" dirty="0">
                <a:solidFill>
                  <a:prstClr val="black"/>
                </a:solidFill>
              </a:rPr>
              <a:t>INTERVISTATA(NICOLETA): secondo me, la scuola, fin da subito, </a:t>
            </a:r>
            <a:r>
              <a:rPr lang="it-IT" sz="2000">
                <a:solidFill>
                  <a:prstClr val="black"/>
                </a:solidFill>
              </a:rPr>
              <a:t>dovrebbe </a:t>
            </a:r>
          </a:p>
          <a:p>
            <a:pPr marL="360000">
              <a:spcBef>
                <a:spcPts val="0"/>
              </a:spcBef>
              <a:defRPr/>
            </a:pPr>
            <a:r>
              <a:rPr lang="it-IT" sz="2000">
                <a:solidFill>
                  <a:prstClr val="black"/>
                </a:solidFill>
              </a:rPr>
              <a:t>proporre </a:t>
            </a:r>
            <a:r>
              <a:rPr lang="it-IT" sz="2000" dirty="0">
                <a:solidFill>
                  <a:prstClr val="black"/>
                </a:solidFill>
              </a:rPr>
              <a:t>più corsi di grammatica italiana come quello che ho frequentato quest’anno. </a:t>
            </a:r>
          </a:p>
          <a:p>
            <a:pPr marL="360000">
              <a:spcBef>
                <a:spcPts val="0"/>
              </a:spcBef>
              <a:defRPr/>
            </a:pPr>
            <a:r>
              <a:rPr lang="it-IT" sz="2000" dirty="0">
                <a:solidFill>
                  <a:prstClr val="black"/>
                </a:solidFill>
              </a:rPr>
              <a:t>Visto che eravamo in </a:t>
            </a:r>
            <a:r>
              <a:rPr lang="it-IT" sz="2000">
                <a:solidFill>
                  <a:prstClr val="black"/>
                </a:solidFill>
              </a:rPr>
              <a:t>pochi  </a:t>
            </a:r>
            <a:r>
              <a:rPr lang="it-IT" sz="2000" dirty="0">
                <a:solidFill>
                  <a:prstClr val="black"/>
                </a:solidFill>
              </a:rPr>
              <a:t>sono riuscita a comprendere  meglio le basi dell’italiano e questo è fondamentale per parlare e socializzare con i miei</a:t>
            </a:r>
          </a:p>
          <a:p>
            <a:pPr marL="360000">
              <a:spcBef>
                <a:spcPts val="0"/>
              </a:spcBef>
              <a:defRPr/>
            </a:pPr>
            <a:r>
              <a:rPr lang="it-IT" sz="2000" dirty="0">
                <a:solidFill>
                  <a:prstClr val="black"/>
                </a:solidFill>
              </a:rPr>
              <a:t>compagni.</a:t>
            </a:r>
          </a:p>
          <a:p>
            <a:pPr marL="360000">
              <a:spcBef>
                <a:spcPts val="0"/>
              </a:spcBef>
              <a:defRPr/>
            </a:pPr>
            <a:endParaRPr lang="it-IT" sz="2000" dirty="0">
              <a:solidFill>
                <a:prstClr val="black"/>
              </a:solidFill>
            </a:endParaRPr>
          </a:p>
          <a:p>
            <a:pPr marL="360000">
              <a:spcBef>
                <a:spcPts val="0"/>
              </a:spcBef>
              <a:defRPr/>
            </a:pPr>
            <a:r>
              <a:rPr lang="it-IT" sz="2000" dirty="0">
                <a:solidFill>
                  <a:prstClr val="black"/>
                </a:solidFill>
              </a:rPr>
              <a:t>GIORNALISTI (ALESSANDRO, PAOLO): grazie moltissime </a:t>
            </a:r>
            <a:r>
              <a:rPr lang="it-IT" sz="2000" dirty="0" err="1">
                <a:solidFill>
                  <a:prstClr val="black"/>
                </a:solidFill>
              </a:rPr>
              <a:t>Nicoleta</a:t>
            </a:r>
            <a:r>
              <a:rPr lang="it-IT" sz="2000" dirty="0">
                <a:solidFill>
                  <a:prstClr val="black"/>
                </a:solidFill>
              </a:rPr>
              <a:t>, arrivederci!</a:t>
            </a:r>
          </a:p>
          <a:p>
            <a:pPr marL="360000">
              <a:spcBef>
                <a:spcPts val="0"/>
              </a:spcBef>
              <a:defRPr/>
            </a:pPr>
            <a:endParaRPr lang="it-IT" sz="2000" dirty="0">
              <a:solidFill>
                <a:prstClr val="black"/>
              </a:solidFill>
            </a:endParaRPr>
          </a:p>
          <a:p>
            <a:pPr marL="360000">
              <a:spcBef>
                <a:spcPts val="0"/>
              </a:spcBef>
              <a:defRPr/>
            </a:pPr>
            <a:r>
              <a:rPr lang="it-IT" sz="2000" dirty="0">
                <a:solidFill>
                  <a:prstClr val="black"/>
                </a:solidFill>
              </a:rPr>
              <a:t>INTERVISTATA (NICOLETA): grazie, alla prossima!</a:t>
            </a:r>
          </a:p>
          <a:p>
            <a:pPr marL="360000">
              <a:spcBef>
                <a:spcPts val="0"/>
              </a:spcBef>
              <a:defRPr/>
            </a:pPr>
            <a:r>
              <a:rPr lang="it-IT" sz="2000" dirty="0">
                <a:solidFill>
                  <a:prstClr val="black"/>
                </a:solidFill>
              </a:rPr>
              <a:t/>
            </a:r>
            <a:br>
              <a:rPr lang="it-IT" sz="2000" dirty="0">
                <a:solidFill>
                  <a:prstClr val="black"/>
                </a:solidFill>
              </a:rPr>
            </a:br>
            <a:r>
              <a:rPr lang="it-IT" sz="2000" dirty="0">
                <a:solidFill>
                  <a:prstClr val="black"/>
                </a:solidFill>
              </a:rPr>
              <a:t>REDAZIONE: di seguito alcune foto della scuola di </a:t>
            </a:r>
            <a:r>
              <a:rPr lang="it-IT" sz="2000" dirty="0" err="1">
                <a:solidFill>
                  <a:prstClr val="black"/>
                </a:solidFill>
              </a:rPr>
              <a:t>Nicoleta</a:t>
            </a:r>
            <a:r>
              <a:rPr lang="it-IT" sz="2000" dirty="0">
                <a:solidFill>
                  <a:prstClr val="black"/>
                </a:solidFill>
              </a:rPr>
              <a:t> in </a:t>
            </a:r>
            <a:r>
              <a:rPr lang="it-IT" sz="2000">
                <a:solidFill>
                  <a:prstClr val="black"/>
                </a:solidFill>
              </a:rPr>
              <a:t>Moldavia (a Stefan </a:t>
            </a:r>
            <a:r>
              <a:rPr lang="it-IT" sz="2000" dirty="0" err="1">
                <a:solidFill>
                  <a:prstClr val="black"/>
                </a:solidFill>
              </a:rPr>
              <a:t>Voda</a:t>
            </a:r>
            <a:r>
              <a:rPr lang="it-IT" sz="2000" dirty="0">
                <a:solidFill>
                  <a:prstClr val="black"/>
                </a:solidFill>
              </a:rPr>
              <a:t>).</a:t>
            </a:r>
            <a:br>
              <a:rPr lang="it-IT" sz="2000" dirty="0">
                <a:solidFill>
                  <a:prstClr val="black"/>
                </a:solidFill>
              </a:rPr>
            </a:br>
            <a:endParaRPr lang="it-IT" sz="2000" dirty="0">
              <a:solidFill>
                <a:prstClr val="black"/>
              </a:solidFill>
            </a:endParaRPr>
          </a:p>
        </p:txBody>
      </p:sp>
      <p:sp>
        <p:nvSpPr>
          <p:cNvPr id="5" name="Freccia a destra 4"/>
          <p:cNvSpPr/>
          <p:nvPr/>
        </p:nvSpPr>
        <p:spPr>
          <a:xfrm>
            <a:off x="7596336" y="6453336"/>
            <a:ext cx="978408" cy="216024"/>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9144000" cy="6858000"/>
          </a:xfrm>
          <a:solidFill>
            <a:schemeClr val="accent1">
              <a:lumMod val="20000"/>
              <a:lumOff val="80000"/>
            </a:schemeClr>
          </a:solidFill>
        </p:spPr>
        <p:txBody>
          <a:bodyPr/>
          <a:lstStyle/>
          <a:p>
            <a:pPr marL="360000" indent="0">
              <a:spcBef>
                <a:spcPts val="0"/>
              </a:spcBef>
              <a:buFont typeface="Arial" panose="020B0604020202020204" pitchFamily="34" charset="0"/>
              <a:buNone/>
              <a:defRPr/>
            </a:pPr>
            <a:r>
              <a:rPr lang="it-IT" sz="2000" dirty="0">
                <a:solidFill>
                  <a:prstClr val="black"/>
                </a:solidFill>
                <a:ea typeface="+mj-ea"/>
                <a:cs typeface="+mj-cs"/>
              </a:rPr>
              <a:t/>
            </a:r>
            <a:br>
              <a:rPr lang="it-IT" sz="2000" dirty="0">
                <a:solidFill>
                  <a:prstClr val="black"/>
                </a:solidFill>
                <a:ea typeface="+mj-ea"/>
                <a:cs typeface="+mj-cs"/>
              </a:rPr>
            </a:br>
            <a:r>
              <a:rPr lang="it-IT" sz="2000" dirty="0">
                <a:solidFill>
                  <a:prstClr val="black"/>
                </a:solidFill>
                <a:ea typeface="+mj-ea"/>
                <a:cs typeface="+mj-cs"/>
              </a:rPr>
              <a:t/>
            </a:r>
            <a:br>
              <a:rPr lang="it-IT" sz="2000" dirty="0">
                <a:solidFill>
                  <a:prstClr val="black"/>
                </a:solidFill>
                <a:ea typeface="+mj-ea"/>
                <a:cs typeface="+mj-cs"/>
              </a:rPr>
            </a:br>
            <a:endParaRPr lang="it-IT" sz="2000" dirty="0"/>
          </a:p>
        </p:txBody>
      </p:sp>
      <p:pic>
        <p:nvPicPr>
          <p:cNvPr id="56323" name="Immagine 3"/>
          <p:cNvPicPr>
            <a:picLocks noChangeAspect="1"/>
          </p:cNvPicPr>
          <p:nvPr/>
        </p:nvPicPr>
        <p:blipFill>
          <a:blip r:embed="rId2" cstate="print"/>
          <a:srcRect/>
          <a:stretch>
            <a:fillRect/>
          </a:stretch>
        </p:blipFill>
        <p:spPr bwMode="auto">
          <a:xfrm>
            <a:off x="0" y="404813"/>
            <a:ext cx="9144000" cy="6011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rcRect t="8031" b="13645"/>
          <a:stretch>
            <a:fillRect/>
          </a:stretch>
        </p:blipFill>
        <p:spPr>
          <a:xfrm>
            <a:off x="827088" y="549275"/>
            <a:ext cx="7391400" cy="5795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0"/>
            <a:ext cx="9144000" cy="908050"/>
          </a:xfrm>
          <a:solidFill>
            <a:schemeClr val="accent6">
              <a:lumMod val="40000"/>
              <a:lumOff val="60000"/>
            </a:schemeClr>
          </a:solidFill>
          <a:ln>
            <a:solidFill>
              <a:schemeClr val="accent6">
                <a:lumMod val="50000"/>
              </a:schemeClr>
            </a:solidFill>
          </a:ln>
        </p:spPr>
        <p:txBody>
          <a:bodyPr>
            <a:normAutofit/>
          </a:bodyPr>
          <a:lstStyle/>
          <a:p>
            <a:pPr>
              <a:defRPr/>
            </a:pPr>
            <a:r>
              <a:rPr lang="it-IT" sz="2400" b="1" smtClean="0">
                <a:solidFill>
                  <a:schemeClr val="tx2">
                    <a:lumMod val="75000"/>
                  </a:schemeClr>
                </a:solidFill>
              </a:rPr>
              <a:t>La redazione giornalistica intervista ARBER </a:t>
            </a:r>
            <a:br>
              <a:rPr lang="it-IT" sz="2400" b="1" smtClean="0">
                <a:solidFill>
                  <a:schemeClr val="tx2">
                    <a:lumMod val="75000"/>
                  </a:schemeClr>
                </a:solidFill>
              </a:rPr>
            </a:br>
            <a:r>
              <a:rPr lang="it-IT" sz="2400" b="1" smtClean="0">
                <a:solidFill>
                  <a:schemeClr val="tx2">
                    <a:lumMod val="75000"/>
                  </a:schemeClr>
                </a:solidFill>
              </a:rPr>
              <a:t>- alunno di nazionalità albanese che vive in Italia da circa 4 anni -</a:t>
            </a:r>
            <a:endParaRPr lang="it-IT" sz="2400" b="1" dirty="0">
              <a:solidFill>
                <a:schemeClr val="tx2">
                  <a:lumMod val="75000"/>
                </a:schemeClr>
              </a:solidFill>
            </a:endParaRPr>
          </a:p>
        </p:txBody>
      </p:sp>
      <p:sp>
        <p:nvSpPr>
          <p:cNvPr id="3" name="Sottotitolo 2"/>
          <p:cNvSpPr>
            <a:spLocks noGrp="1"/>
          </p:cNvSpPr>
          <p:nvPr>
            <p:ph type="subTitle" idx="1"/>
          </p:nvPr>
        </p:nvSpPr>
        <p:spPr>
          <a:xfrm>
            <a:off x="0" y="908050"/>
            <a:ext cx="9144000" cy="5949950"/>
          </a:xfrm>
          <a:solidFill>
            <a:schemeClr val="accent6">
              <a:lumMod val="20000"/>
              <a:lumOff val="80000"/>
            </a:schemeClr>
          </a:solidFill>
          <a:ln>
            <a:solidFill>
              <a:schemeClr val="accent6">
                <a:lumMod val="50000"/>
              </a:schemeClr>
            </a:solidFill>
          </a:ln>
        </p:spPr>
        <p:txBody>
          <a:bodyPr>
            <a:noAutofit/>
          </a:bodyPr>
          <a:lstStyle/>
          <a:p>
            <a:pPr marL="360000" algn="l">
              <a:spcBef>
                <a:spcPts val="0"/>
              </a:spcBef>
              <a:defRPr/>
            </a:pPr>
            <a:r>
              <a:rPr lang="it-IT" sz="2000" smtClean="0">
                <a:solidFill>
                  <a:schemeClr val="tx1"/>
                </a:solidFill>
              </a:rPr>
              <a:t>GIORNALISTA (</a:t>
            </a:r>
            <a:r>
              <a:rPr lang="it-IT" sz="2000" dirty="0">
                <a:solidFill>
                  <a:schemeClr val="tx1"/>
                </a:solidFill>
              </a:rPr>
              <a:t>MATTEO</a:t>
            </a:r>
            <a:r>
              <a:rPr lang="it-IT" sz="2000">
                <a:solidFill>
                  <a:schemeClr val="tx1"/>
                </a:solidFill>
              </a:rPr>
              <a:t>): </a:t>
            </a:r>
            <a:r>
              <a:rPr lang="it-IT" sz="2000" smtClean="0">
                <a:solidFill>
                  <a:schemeClr val="tx1"/>
                </a:solidFill>
              </a:rPr>
              <a:t>quali </a:t>
            </a:r>
            <a:r>
              <a:rPr lang="it-IT" sz="2000" dirty="0">
                <a:solidFill>
                  <a:schemeClr val="tx1"/>
                </a:solidFill>
              </a:rPr>
              <a:t>sono </a:t>
            </a:r>
            <a:r>
              <a:rPr lang="it-IT" sz="2000">
                <a:solidFill>
                  <a:schemeClr val="tx1"/>
                </a:solidFill>
              </a:rPr>
              <a:t>le </a:t>
            </a:r>
            <a:r>
              <a:rPr lang="it-IT" sz="2000" smtClean="0">
                <a:solidFill>
                  <a:schemeClr val="tx1"/>
                </a:solidFill>
              </a:rPr>
              <a:t>principali differenze che hai notato tra </a:t>
            </a:r>
            <a:r>
              <a:rPr lang="it-IT" sz="2000" dirty="0">
                <a:solidFill>
                  <a:schemeClr val="tx1"/>
                </a:solidFill>
              </a:rPr>
              <a:t>la scuola italiana e quella </a:t>
            </a:r>
            <a:r>
              <a:rPr lang="it-IT" sz="2000">
                <a:solidFill>
                  <a:schemeClr val="tx1"/>
                </a:solidFill>
              </a:rPr>
              <a:t>che </a:t>
            </a:r>
            <a:r>
              <a:rPr lang="it-IT" sz="2000" smtClean="0">
                <a:solidFill>
                  <a:schemeClr val="tx1"/>
                </a:solidFill>
              </a:rPr>
              <a:t>frequentavi in Albania?</a:t>
            </a:r>
          </a:p>
          <a:p>
            <a:pPr marL="360000" algn="l">
              <a:spcBef>
                <a:spcPts val="0"/>
              </a:spcBef>
              <a:defRPr/>
            </a:pPr>
            <a:endParaRPr lang="it-IT" sz="2000" dirty="0">
              <a:solidFill>
                <a:schemeClr val="tx1"/>
              </a:solidFill>
            </a:endParaRPr>
          </a:p>
          <a:p>
            <a:pPr marL="360000" algn="l">
              <a:spcBef>
                <a:spcPts val="0"/>
              </a:spcBef>
              <a:defRPr/>
            </a:pPr>
            <a:r>
              <a:rPr lang="it-IT" sz="2000" smtClean="0">
                <a:solidFill>
                  <a:schemeClr val="tx1"/>
                </a:solidFill>
              </a:rPr>
              <a:t>INTERVISTATO (</a:t>
            </a:r>
            <a:r>
              <a:rPr lang="it-IT" sz="2000" dirty="0">
                <a:solidFill>
                  <a:schemeClr val="tx1"/>
                </a:solidFill>
              </a:rPr>
              <a:t>ARBER</a:t>
            </a:r>
            <a:r>
              <a:rPr lang="it-IT" sz="2000">
                <a:solidFill>
                  <a:schemeClr val="tx1"/>
                </a:solidFill>
              </a:rPr>
              <a:t>): </a:t>
            </a:r>
            <a:r>
              <a:rPr lang="it-IT" sz="2000" smtClean="0">
                <a:solidFill>
                  <a:schemeClr val="tx1"/>
                </a:solidFill>
              </a:rPr>
              <a:t>io </a:t>
            </a:r>
            <a:r>
              <a:rPr lang="it-IT" sz="2000" dirty="0">
                <a:solidFill>
                  <a:schemeClr val="tx1"/>
                </a:solidFill>
              </a:rPr>
              <a:t>ho fatto solo </a:t>
            </a:r>
            <a:r>
              <a:rPr lang="it-IT" sz="2000">
                <a:solidFill>
                  <a:schemeClr val="tx1"/>
                </a:solidFill>
              </a:rPr>
              <a:t>la </a:t>
            </a:r>
            <a:r>
              <a:rPr lang="it-IT" sz="2000" smtClean="0">
                <a:solidFill>
                  <a:schemeClr val="tx1"/>
                </a:solidFill>
              </a:rPr>
              <a:t>prima, la seconda e parte della terza </a:t>
            </a:r>
            <a:r>
              <a:rPr lang="it-IT" sz="2000" dirty="0">
                <a:solidFill>
                  <a:schemeClr val="tx1"/>
                </a:solidFill>
              </a:rPr>
              <a:t>elementare </a:t>
            </a:r>
            <a:r>
              <a:rPr lang="it-IT" sz="2000">
                <a:solidFill>
                  <a:schemeClr val="tx1"/>
                </a:solidFill>
              </a:rPr>
              <a:t>in </a:t>
            </a:r>
            <a:r>
              <a:rPr lang="it-IT" sz="2000" smtClean="0">
                <a:solidFill>
                  <a:schemeClr val="tx1"/>
                </a:solidFill>
              </a:rPr>
              <a:t>Albania, </a:t>
            </a:r>
            <a:r>
              <a:rPr lang="it-IT" sz="2000">
                <a:solidFill>
                  <a:schemeClr val="tx1"/>
                </a:solidFill>
              </a:rPr>
              <a:t>quindi </a:t>
            </a:r>
            <a:r>
              <a:rPr lang="it-IT" sz="2000" smtClean="0">
                <a:solidFill>
                  <a:schemeClr val="tx1"/>
                </a:solidFill>
              </a:rPr>
              <a:t>non </a:t>
            </a:r>
            <a:r>
              <a:rPr lang="it-IT" sz="2000">
                <a:solidFill>
                  <a:schemeClr val="tx1"/>
                </a:solidFill>
              </a:rPr>
              <a:t>ricordo </a:t>
            </a:r>
            <a:r>
              <a:rPr lang="it-IT" sz="2000" smtClean="0">
                <a:solidFill>
                  <a:schemeClr val="tx1"/>
                </a:solidFill>
              </a:rPr>
              <a:t>molto, </a:t>
            </a:r>
            <a:r>
              <a:rPr lang="it-IT" sz="2000" dirty="0">
                <a:solidFill>
                  <a:schemeClr val="tx1"/>
                </a:solidFill>
              </a:rPr>
              <a:t>però alcune cose </a:t>
            </a:r>
            <a:r>
              <a:rPr lang="it-IT" sz="2000">
                <a:solidFill>
                  <a:schemeClr val="tx1"/>
                </a:solidFill>
              </a:rPr>
              <a:t>mi </a:t>
            </a:r>
            <a:r>
              <a:rPr lang="it-IT" sz="2000" smtClean="0">
                <a:solidFill>
                  <a:schemeClr val="tx1"/>
                </a:solidFill>
              </a:rPr>
              <a:t>vengono</a:t>
            </a:r>
          </a:p>
          <a:p>
            <a:pPr marL="360000" algn="l">
              <a:spcBef>
                <a:spcPts val="0"/>
              </a:spcBef>
              <a:defRPr/>
            </a:pPr>
            <a:r>
              <a:rPr lang="it-IT" sz="2000" smtClean="0">
                <a:solidFill>
                  <a:schemeClr val="tx1"/>
                </a:solidFill>
              </a:rPr>
              <a:t>in </a:t>
            </a:r>
            <a:r>
              <a:rPr lang="it-IT" sz="2000" dirty="0">
                <a:solidFill>
                  <a:schemeClr val="tx1"/>
                </a:solidFill>
              </a:rPr>
              <a:t>mente</a:t>
            </a:r>
            <a:r>
              <a:rPr lang="it-IT" sz="2000">
                <a:solidFill>
                  <a:schemeClr val="tx1"/>
                </a:solidFill>
              </a:rPr>
              <a:t>… </a:t>
            </a:r>
            <a:r>
              <a:rPr lang="it-IT" sz="2000" smtClean="0">
                <a:solidFill>
                  <a:schemeClr val="tx1"/>
                </a:solidFill>
              </a:rPr>
              <a:t>Mi ricordo </a:t>
            </a:r>
            <a:r>
              <a:rPr lang="it-IT" sz="2000" dirty="0">
                <a:solidFill>
                  <a:schemeClr val="tx1"/>
                </a:solidFill>
              </a:rPr>
              <a:t>che </a:t>
            </a:r>
            <a:r>
              <a:rPr lang="it-IT" sz="2000">
                <a:solidFill>
                  <a:schemeClr val="tx1"/>
                </a:solidFill>
              </a:rPr>
              <a:t>nella </a:t>
            </a:r>
            <a:r>
              <a:rPr lang="it-IT" sz="2000" smtClean="0">
                <a:solidFill>
                  <a:schemeClr val="tx1"/>
                </a:solidFill>
              </a:rPr>
              <a:t>scuola </a:t>
            </a:r>
            <a:r>
              <a:rPr lang="it-IT" sz="2000" dirty="0">
                <a:solidFill>
                  <a:schemeClr val="tx1"/>
                </a:solidFill>
              </a:rPr>
              <a:t>in Albania ci insegnavano meno materie: solo Albanese</a:t>
            </a:r>
            <a:r>
              <a:rPr lang="it-IT" sz="2000">
                <a:solidFill>
                  <a:schemeClr val="tx1"/>
                </a:solidFill>
              </a:rPr>
              <a:t>, </a:t>
            </a:r>
            <a:r>
              <a:rPr lang="it-IT" sz="2000" smtClean="0">
                <a:solidFill>
                  <a:schemeClr val="tx1"/>
                </a:solidFill>
              </a:rPr>
              <a:t>Matematica </a:t>
            </a:r>
            <a:r>
              <a:rPr lang="it-IT" sz="2000">
                <a:solidFill>
                  <a:schemeClr val="tx1"/>
                </a:solidFill>
              </a:rPr>
              <a:t>ed </a:t>
            </a:r>
            <a:r>
              <a:rPr lang="it-IT" sz="2000" smtClean="0">
                <a:solidFill>
                  <a:schemeClr val="tx1"/>
                </a:solidFill>
              </a:rPr>
              <a:t>Educazione </a:t>
            </a:r>
            <a:r>
              <a:rPr lang="it-IT" sz="2000">
                <a:solidFill>
                  <a:schemeClr val="tx1"/>
                </a:solidFill>
              </a:rPr>
              <a:t>fisica</a:t>
            </a:r>
            <a:r>
              <a:rPr lang="it-IT" sz="2000" smtClean="0">
                <a:solidFill>
                  <a:schemeClr val="tx1"/>
                </a:solidFill>
              </a:rPr>
              <a:t>.</a:t>
            </a:r>
          </a:p>
          <a:p>
            <a:pPr marL="360000" algn="l">
              <a:spcBef>
                <a:spcPts val="0"/>
              </a:spcBef>
              <a:defRPr/>
            </a:pPr>
            <a:endParaRPr lang="it-IT" sz="2000" dirty="0">
              <a:solidFill>
                <a:schemeClr val="tx1"/>
              </a:solidFill>
            </a:endParaRPr>
          </a:p>
          <a:p>
            <a:pPr marL="360000" algn="l">
              <a:spcBef>
                <a:spcPts val="0"/>
              </a:spcBef>
              <a:defRPr/>
            </a:pPr>
            <a:r>
              <a:rPr lang="it-IT" sz="2000" smtClean="0">
                <a:solidFill>
                  <a:schemeClr val="tx1"/>
                </a:solidFill>
              </a:rPr>
              <a:t>GIORNALISTA (</a:t>
            </a:r>
            <a:r>
              <a:rPr lang="it-IT" sz="2000" dirty="0">
                <a:solidFill>
                  <a:schemeClr val="tx1"/>
                </a:solidFill>
              </a:rPr>
              <a:t>MATTEO</a:t>
            </a:r>
            <a:r>
              <a:rPr lang="it-IT" sz="2000">
                <a:solidFill>
                  <a:schemeClr val="tx1"/>
                </a:solidFill>
              </a:rPr>
              <a:t>): </a:t>
            </a:r>
            <a:r>
              <a:rPr lang="it-IT" sz="2000" smtClean="0">
                <a:solidFill>
                  <a:schemeClr val="tx1"/>
                </a:solidFill>
              </a:rPr>
              <a:t>ma </a:t>
            </a:r>
            <a:r>
              <a:rPr lang="it-IT" sz="2000" dirty="0">
                <a:solidFill>
                  <a:schemeClr val="tx1"/>
                </a:solidFill>
              </a:rPr>
              <a:t>vi davano i compiti per </a:t>
            </a:r>
            <a:r>
              <a:rPr lang="it-IT" sz="2000">
                <a:solidFill>
                  <a:schemeClr val="tx1"/>
                </a:solidFill>
              </a:rPr>
              <a:t>casa</a:t>
            </a:r>
            <a:r>
              <a:rPr lang="it-IT" sz="2000" smtClean="0">
                <a:solidFill>
                  <a:schemeClr val="tx1"/>
                </a:solidFill>
              </a:rPr>
              <a:t>?</a:t>
            </a:r>
          </a:p>
          <a:p>
            <a:pPr marL="360000" algn="l">
              <a:spcBef>
                <a:spcPts val="0"/>
              </a:spcBef>
              <a:defRPr/>
            </a:pPr>
            <a:endParaRPr lang="it-IT" sz="2000" dirty="0">
              <a:solidFill>
                <a:schemeClr val="tx1"/>
              </a:solidFill>
            </a:endParaRPr>
          </a:p>
          <a:p>
            <a:pPr marL="360000" algn="l">
              <a:spcBef>
                <a:spcPts val="0"/>
              </a:spcBef>
              <a:defRPr/>
            </a:pPr>
            <a:r>
              <a:rPr lang="it-IT" sz="2000" smtClean="0">
                <a:solidFill>
                  <a:schemeClr val="tx1"/>
                </a:solidFill>
              </a:rPr>
              <a:t>INTERVISTATO (</a:t>
            </a:r>
            <a:r>
              <a:rPr lang="it-IT" sz="2000" dirty="0">
                <a:solidFill>
                  <a:schemeClr val="tx1"/>
                </a:solidFill>
              </a:rPr>
              <a:t>ARBER</a:t>
            </a:r>
            <a:r>
              <a:rPr lang="it-IT" sz="2000">
                <a:solidFill>
                  <a:schemeClr val="tx1"/>
                </a:solidFill>
              </a:rPr>
              <a:t>): </a:t>
            </a:r>
            <a:r>
              <a:rPr lang="it-IT" sz="2000" smtClean="0">
                <a:solidFill>
                  <a:schemeClr val="tx1"/>
                </a:solidFill>
              </a:rPr>
              <a:t>riguardo ai </a:t>
            </a:r>
            <a:r>
              <a:rPr lang="it-IT" sz="2000" dirty="0">
                <a:solidFill>
                  <a:schemeClr val="tx1"/>
                </a:solidFill>
              </a:rPr>
              <a:t>compiti non </a:t>
            </a:r>
            <a:r>
              <a:rPr lang="it-IT" sz="2000">
                <a:solidFill>
                  <a:schemeClr val="tx1"/>
                </a:solidFill>
              </a:rPr>
              <a:t>cambiava </a:t>
            </a:r>
            <a:r>
              <a:rPr lang="it-IT" sz="2000" smtClean="0">
                <a:solidFill>
                  <a:schemeClr val="tx1"/>
                </a:solidFill>
              </a:rPr>
              <a:t>tanto rispetto alla situazione italiana.</a:t>
            </a:r>
          </a:p>
          <a:p>
            <a:pPr marL="360000" algn="l">
              <a:spcBef>
                <a:spcPts val="0"/>
              </a:spcBef>
              <a:defRPr/>
            </a:pPr>
            <a:endParaRPr lang="it-IT" sz="2000" dirty="0">
              <a:solidFill>
                <a:schemeClr val="tx1"/>
              </a:solidFill>
            </a:endParaRPr>
          </a:p>
          <a:p>
            <a:pPr marL="360000" algn="l">
              <a:spcBef>
                <a:spcPts val="0"/>
              </a:spcBef>
              <a:defRPr/>
            </a:pPr>
            <a:r>
              <a:rPr lang="it-IT" sz="2000" smtClean="0">
                <a:solidFill>
                  <a:schemeClr val="tx1"/>
                </a:solidFill>
              </a:rPr>
              <a:t>GIORNALISTA (</a:t>
            </a:r>
            <a:r>
              <a:rPr lang="it-IT" sz="2000" dirty="0">
                <a:solidFill>
                  <a:schemeClr val="tx1"/>
                </a:solidFill>
              </a:rPr>
              <a:t>LUKAS</a:t>
            </a:r>
            <a:r>
              <a:rPr lang="it-IT" sz="2000">
                <a:solidFill>
                  <a:schemeClr val="tx1"/>
                </a:solidFill>
              </a:rPr>
              <a:t>): </a:t>
            </a:r>
            <a:r>
              <a:rPr lang="it-IT" sz="2000" smtClean="0">
                <a:solidFill>
                  <a:schemeClr val="tx1"/>
                </a:solidFill>
              </a:rPr>
              <a:t>quanti </a:t>
            </a:r>
            <a:r>
              <a:rPr lang="it-IT" sz="2000" dirty="0">
                <a:solidFill>
                  <a:schemeClr val="tx1"/>
                </a:solidFill>
              </a:rPr>
              <a:t>eravate in classe</a:t>
            </a:r>
            <a:r>
              <a:rPr lang="it-IT" sz="2000">
                <a:solidFill>
                  <a:schemeClr val="tx1"/>
                </a:solidFill>
              </a:rPr>
              <a:t>? </a:t>
            </a:r>
            <a:endParaRPr lang="it-IT" sz="2000" smtClean="0">
              <a:solidFill>
                <a:schemeClr val="tx1"/>
              </a:solidFill>
            </a:endParaRPr>
          </a:p>
          <a:p>
            <a:pPr marL="360000" algn="l">
              <a:spcBef>
                <a:spcPts val="0"/>
              </a:spcBef>
              <a:defRPr/>
            </a:pPr>
            <a:endParaRPr lang="it-IT" sz="2000" dirty="0">
              <a:solidFill>
                <a:schemeClr val="tx1"/>
              </a:solidFill>
            </a:endParaRPr>
          </a:p>
          <a:p>
            <a:pPr marL="360000" algn="l">
              <a:spcBef>
                <a:spcPts val="0"/>
              </a:spcBef>
              <a:defRPr/>
            </a:pPr>
            <a:r>
              <a:rPr lang="it-IT" sz="2000" smtClean="0">
                <a:solidFill>
                  <a:schemeClr val="tx1"/>
                </a:solidFill>
              </a:rPr>
              <a:t>INTERVISTATO (</a:t>
            </a:r>
            <a:r>
              <a:rPr lang="it-IT" sz="2000" dirty="0">
                <a:solidFill>
                  <a:schemeClr val="tx1"/>
                </a:solidFill>
              </a:rPr>
              <a:t>ARBER</a:t>
            </a:r>
            <a:r>
              <a:rPr lang="it-IT" sz="2000">
                <a:solidFill>
                  <a:schemeClr val="tx1"/>
                </a:solidFill>
              </a:rPr>
              <a:t>): </a:t>
            </a:r>
            <a:r>
              <a:rPr lang="it-IT" sz="2000" smtClean="0">
                <a:solidFill>
                  <a:schemeClr val="tx1"/>
                </a:solidFill>
              </a:rPr>
              <a:t>in </a:t>
            </a:r>
            <a:r>
              <a:rPr lang="it-IT" sz="2000" dirty="0">
                <a:solidFill>
                  <a:schemeClr val="tx1"/>
                </a:solidFill>
              </a:rPr>
              <a:t>classe eravamo circa </a:t>
            </a:r>
            <a:r>
              <a:rPr lang="it-IT" sz="2000">
                <a:solidFill>
                  <a:schemeClr val="tx1"/>
                </a:solidFill>
              </a:rPr>
              <a:t>40 </a:t>
            </a:r>
            <a:r>
              <a:rPr lang="it-IT" sz="2000" smtClean="0">
                <a:solidFill>
                  <a:schemeClr val="tx1"/>
                </a:solidFill>
              </a:rPr>
              <a:t>persone </a:t>
            </a:r>
            <a:r>
              <a:rPr lang="it-IT" sz="2000" dirty="0">
                <a:solidFill>
                  <a:schemeClr val="tx1"/>
                </a:solidFill>
              </a:rPr>
              <a:t>in aule grandissime e larghissime</a:t>
            </a:r>
            <a:r>
              <a:rPr lang="it-IT" sz="2000">
                <a:solidFill>
                  <a:schemeClr val="tx1"/>
                </a:solidFill>
              </a:rPr>
              <a:t>. </a:t>
            </a:r>
            <a:r>
              <a:rPr lang="it-IT" sz="2000" smtClean="0">
                <a:solidFill>
                  <a:schemeClr val="tx1"/>
                </a:solidFill>
              </a:rPr>
              <a:t>Anche la </a:t>
            </a:r>
            <a:r>
              <a:rPr lang="it-IT" sz="2000" dirty="0">
                <a:solidFill>
                  <a:schemeClr val="tx1"/>
                </a:solidFill>
              </a:rPr>
              <a:t>scuola </a:t>
            </a:r>
            <a:r>
              <a:rPr lang="it-IT" sz="2000">
                <a:solidFill>
                  <a:schemeClr val="tx1"/>
                </a:solidFill>
              </a:rPr>
              <a:t>era </a:t>
            </a:r>
            <a:r>
              <a:rPr lang="it-IT" sz="2000" smtClean="0">
                <a:solidFill>
                  <a:schemeClr val="tx1"/>
                </a:solidFill>
              </a:rPr>
              <a:t>grandissima, molto più grande di quella italiana; inoltre era presente in ogni scuola una mensa (da frequentare facoltativamente) </a:t>
            </a:r>
          </a:p>
          <a:p>
            <a:pPr marL="360000" algn="l">
              <a:spcBef>
                <a:spcPts val="0"/>
              </a:spcBef>
              <a:defRPr/>
            </a:pPr>
            <a:r>
              <a:rPr lang="it-IT" sz="2000" smtClean="0">
                <a:solidFill>
                  <a:schemeClr val="tx1"/>
                </a:solidFill>
              </a:rPr>
              <a:t>e dopo mangiato ci si poteva fermare a giocare oppure a fare i compiti.</a:t>
            </a:r>
            <a:endParaRPr lang="it-IT" sz="2000" dirty="0">
              <a:solidFill>
                <a:schemeClr val="tx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9144000" cy="6858000"/>
          </a:xfrm>
          <a:solidFill>
            <a:schemeClr val="accent6">
              <a:lumMod val="20000"/>
              <a:lumOff val="80000"/>
            </a:schemeClr>
          </a:solidFill>
        </p:spPr>
        <p:txBody>
          <a:bodyPr rtlCol="0">
            <a:normAutofit/>
          </a:bodyPr>
          <a:lstStyle/>
          <a:p>
            <a:pPr marL="360000" indent="0">
              <a:spcBef>
                <a:spcPts val="0"/>
              </a:spcBef>
              <a:buFont typeface="Arial" charset="0"/>
              <a:buNone/>
              <a:defRPr/>
            </a:pPr>
            <a:endParaRPr lang="it-IT" sz="2400" dirty="0" smtClean="0"/>
          </a:p>
          <a:p>
            <a:pPr marL="360000" indent="0">
              <a:spcBef>
                <a:spcPts val="0"/>
              </a:spcBef>
              <a:buFont typeface="Arial" charset="0"/>
              <a:buNone/>
              <a:defRPr/>
            </a:pPr>
            <a:r>
              <a:rPr lang="it-IT" sz="2000" dirty="0" smtClean="0"/>
              <a:t>GIORNALISTA (GIACOMO</a:t>
            </a:r>
            <a:r>
              <a:rPr lang="it-IT" sz="2000" dirty="0"/>
              <a:t>): </a:t>
            </a:r>
            <a:r>
              <a:rPr lang="it-IT" sz="2000" dirty="0" smtClean="0"/>
              <a:t>quante </a:t>
            </a:r>
            <a:r>
              <a:rPr lang="it-IT" sz="2000" dirty="0"/>
              <a:t>classi </a:t>
            </a:r>
            <a:r>
              <a:rPr lang="it-IT" sz="2000" dirty="0" smtClean="0"/>
              <a:t>c’erano nella </a:t>
            </a:r>
            <a:r>
              <a:rPr lang="it-IT" sz="2000" dirty="0"/>
              <a:t>vostra scuola</a:t>
            </a:r>
            <a:r>
              <a:rPr lang="it-IT" sz="2000" dirty="0" smtClean="0"/>
              <a:t>?</a:t>
            </a:r>
          </a:p>
          <a:p>
            <a:pPr marL="360000" indent="0">
              <a:spcBef>
                <a:spcPts val="0"/>
              </a:spcBef>
              <a:buFont typeface="Arial" charset="0"/>
              <a:buNone/>
              <a:defRPr/>
            </a:pPr>
            <a:endParaRPr lang="it-IT" sz="2000" dirty="0"/>
          </a:p>
          <a:p>
            <a:pPr marL="360000" indent="0">
              <a:spcBef>
                <a:spcPts val="0"/>
              </a:spcBef>
              <a:buFont typeface="Arial" charset="0"/>
              <a:buNone/>
              <a:defRPr/>
            </a:pPr>
            <a:r>
              <a:rPr lang="it-IT" sz="2000" dirty="0" smtClean="0"/>
              <a:t>INTERVISTATO (ARBER</a:t>
            </a:r>
            <a:r>
              <a:rPr lang="it-IT" sz="2000" dirty="0"/>
              <a:t>): </a:t>
            </a:r>
            <a:r>
              <a:rPr lang="it-IT" sz="2000" dirty="0" smtClean="0"/>
              <a:t>circa </a:t>
            </a:r>
            <a:r>
              <a:rPr lang="it-IT" sz="2000" dirty="0"/>
              <a:t>trentacinque classi in totale</a:t>
            </a:r>
            <a:r>
              <a:rPr lang="it-IT" sz="2000" dirty="0" smtClean="0"/>
              <a:t>.</a:t>
            </a:r>
          </a:p>
          <a:p>
            <a:pPr marL="360000" indent="0">
              <a:spcBef>
                <a:spcPts val="0"/>
              </a:spcBef>
              <a:buFont typeface="Arial" charset="0"/>
              <a:buNone/>
              <a:defRPr/>
            </a:pPr>
            <a:endParaRPr lang="it-IT" sz="2000" dirty="0"/>
          </a:p>
          <a:p>
            <a:pPr marL="360000" indent="0">
              <a:spcBef>
                <a:spcPts val="0"/>
              </a:spcBef>
              <a:buFont typeface="Arial" charset="0"/>
              <a:buNone/>
              <a:defRPr/>
            </a:pPr>
            <a:r>
              <a:rPr lang="it-IT" sz="2000" dirty="0" smtClean="0"/>
              <a:t>GIORNALISTA (</a:t>
            </a:r>
            <a:r>
              <a:rPr lang="it-IT" sz="2000" dirty="0"/>
              <a:t>GIACOMO): </a:t>
            </a:r>
            <a:r>
              <a:rPr lang="it-IT" sz="2000" dirty="0" smtClean="0"/>
              <a:t>quante </a:t>
            </a:r>
            <a:r>
              <a:rPr lang="it-IT" sz="2000" dirty="0"/>
              <a:t>maestre avevate</a:t>
            </a:r>
            <a:r>
              <a:rPr lang="it-IT" sz="2000" dirty="0" smtClean="0"/>
              <a:t>?</a:t>
            </a:r>
          </a:p>
          <a:p>
            <a:pPr marL="360000" indent="0">
              <a:spcBef>
                <a:spcPts val="0"/>
              </a:spcBef>
              <a:buFont typeface="Arial" charset="0"/>
              <a:buNone/>
              <a:defRPr/>
            </a:pPr>
            <a:endParaRPr lang="it-IT" sz="2000" dirty="0"/>
          </a:p>
          <a:p>
            <a:pPr marL="360000" indent="0">
              <a:spcBef>
                <a:spcPts val="0"/>
              </a:spcBef>
              <a:buFont typeface="Arial" charset="0"/>
              <a:buNone/>
              <a:defRPr/>
            </a:pPr>
            <a:r>
              <a:rPr lang="it-IT" sz="2000" dirty="0" smtClean="0"/>
              <a:t>INTERVISTATO (</a:t>
            </a:r>
            <a:r>
              <a:rPr lang="it-IT" sz="2000" dirty="0"/>
              <a:t>ARBER): </a:t>
            </a:r>
            <a:r>
              <a:rPr lang="it-IT" sz="2000" dirty="0" smtClean="0"/>
              <a:t>avevamo </a:t>
            </a:r>
            <a:r>
              <a:rPr lang="it-IT" sz="2000" dirty="0"/>
              <a:t>solo due maestre: 1 </a:t>
            </a:r>
            <a:r>
              <a:rPr lang="it-IT" sz="2000" dirty="0" smtClean="0"/>
              <a:t>per Matematica </a:t>
            </a:r>
            <a:r>
              <a:rPr lang="it-IT" sz="2000" dirty="0"/>
              <a:t>ed </a:t>
            </a:r>
            <a:endParaRPr lang="it-IT" sz="2000" dirty="0" smtClean="0"/>
          </a:p>
          <a:p>
            <a:pPr marL="360000" indent="0">
              <a:spcBef>
                <a:spcPts val="0"/>
              </a:spcBef>
              <a:buFont typeface="Arial" charset="0"/>
              <a:buNone/>
              <a:defRPr/>
            </a:pPr>
            <a:r>
              <a:rPr lang="it-IT" sz="2000" dirty="0" smtClean="0"/>
              <a:t>Albanese</a:t>
            </a:r>
            <a:r>
              <a:rPr lang="it-IT" sz="2000" dirty="0"/>
              <a:t>, l’altra per </a:t>
            </a:r>
            <a:r>
              <a:rPr lang="it-IT" sz="2000" dirty="0" smtClean="0"/>
              <a:t>Educazione </a:t>
            </a:r>
            <a:r>
              <a:rPr lang="it-IT" sz="2000" dirty="0"/>
              <a:t>fisica</a:t>
            </a:r>
            <a:r>
              <a:rPr lang="it-IT" sz="2000" dirty="0" smtClean="0"/>
              <a:t>.</a:t>
            </a:r>
          </a:p>
          <a:p>
            <a:pPr marL="360000" indent="0">
              <a:spcBef>
                <a:spcPts val="0"/>
              </a:spcBef>
              <a:buFont typeface="Arial" charset="0"/>
              <a:buNone/>
              <a:defRPr/>
            </a:pPr>
            <a:endParaRPr lang="it-IT" sz="2000" dirty="0"/>
          </a:p>
          <a:p>
            <a:pPr marL="360000" indent="0">
              <a:spcBef>
                <a:spcPts val="0"/>
              </a:spcBef>
              <a:buFont typeface="Arial" charset="0"/>
              <a:buNone/>
              <a:defRPr/>
            </a:pPr>
            <a:r>
              <a:rPr lang="it-IT" sz="2000" dirty="0" smtClean="0"/>
              <a:t>GIORNALISTA (</a:t>
            </a:r>
            <a:r>
              <a:rPr lang="it-IT" sz="2000" dirty="0"/>
              <a:t>LUKAS): </a:t>
            </a:r>
            <a:r>
              <a:rPr lang="it-IT" sz="2000" dirty="0" smtClean="0"/>
              <a:t>avevate </a:t>
            </a:r>
            <a:r>
              <a:rPr lang="it-IT" sz="2000" dirty="0"/>
              <a:t>la </a:t>
            </a:r>
            <a:r>
              <a:rPr lang="it-IT" sz="2000" dirty="0" err="1"/>
              <a:t>lim</a:t>
            </a:r>
            <a:r>
              <a:rPr lang="it-IT" sz="2000" dirty="0" smtClean="0"/>
              <a:t>?</a:t>
            </a:r>
          </a:p>
          <a:p>
            <a:pPr marL="360000" indent="0">
              <a:spcBef>
                <a:spcPts val="0"/>
              </a:spcBef>
              <a:buFont typeface="Arial" charset="0"/>
              <a:buNone/>
              <a:defRPr/>
            </a:pPr>
            <a:endParaRPr lang="it-IT" sz="2000" dirty="0"/>
          </a:p>
          <a:p>
            <a:pPr marL="360000" indent="0">
              <a:spcBef>
                <a:spcPts val="0"/>
              </a:spcBef>
              <a:buFont typeface="Arial" charset="0"/>
              <a:buNone/>
              <a:defRPr/>
            </a:pPr>
            <a:r>
              <a:rPr lang="it-IT" sz="2000" dirty="0" smtClean="0"/>
              <a:t>INTERVISTATO (</a:t>
            </a:r>
            <a:r>
              <a:rPr lang="it-IT" sz="2000" dirty="0"/>
              <a:t>ARBER): </a:t>
            </a:r>
            <a:r>
              <a:rPr lang="it-IT" sz="2000" dirty="0" smtClean="0"/>
              <a:t>avevamo </a:t>
            </a:r>
            <a:r>
              <a:rPr lang="it-IT" sz="2000" dirty="0"/>
              <a:t>sempre un proiettore che però non puntava su una </a:t>
            </a:r>
            <a:r>
              <a:rPr lang="it-IT" sz="2000" dirty="0" smtClean="0"/>
              <a:t>lavagna, </a:t>
            </a:r>
            <a:r>
              <a:rPr lang="it-IT" sz="2000" dirty="0"/>
              <a:t>ma direttamente sul muro</a:t>
            </a:r>
            <a:r>
              <a:rPr lang="it-IT" sz="2000" dirty="0" smtClean="0"/>
              <a:t>.</a:t>
            </a:r>
          </a:p>
          <a:p>
            <a:pPr marL="360000" indent="0">
              <a:spcBef>
                <a:spcPts val="0"/>
              </a:spcBef>
              <a:buFont typeface="Arial" charset="0"/>
              <a:buNone/>
              <a:defRPr/>
            </a:pPr>
            <a:endParaRPr lang="it-IT" sz="2000" dirty="0"/>
          </a:p>
          <a:p>
            <a:pPr marL="360000" indent="0">
              <a:spcBef>
                <a:spcPts val="0"/>
              </a:spcBef>
              <a:buFont typeface="Arial" charset="0"/>
              <a:buNone/>
              <a:defRPr/>
            </a:pPr>
            <a:r>
              <a:rPr lang="it-IT" sz="2000" dirty="0" smtClean="0"/>
              <a:t>GIORNALISTA (</a:t>
            </a:r>
            <a:r>
              <a:rPr lang="it-IT" sz="2000" dirty="0"/>
              <a:t>MATTEO): </a:t>
            </a:r>
            <a:r>
              <a:rPr lang="it-IT" sz="2000" dirty="0" smtClean="0"/>
              <a:t>grazie </a:t>
            </a:r>
            <a:r>
              <a:rPr lang="it-IT" sz="2000" dirty="0"/>
              <a:t>della disponibilità, arrivederci</a:t>
            </a:r>
            <a:r>
              <a:rPr lang="it-IT" sz="2000" dirty="0" smtClean="0"/>
              <a:t>!</a:t>
            </a:r>
          </a:p>
          <a:p>
            <a:pPr marL="360000" indent="0">
              <a:spcBef>
                <a:spcPts val="0"/>
              </a:spcBef>
              <a:buFont typeface="Arial" charset="0"/>
              <a:buNone/>
              <a:defRPr/>
            </a:pPr>
            <a:endParaRPr lang="it-IT" sz="2000" dirty="0"/>
          </a:p>
          <a:p>
            <a:pPr marL="360000" indent="0">
              <a:spcBef>
                <a:spcPts val="0"/>
              </a:spcBef>
              <a:buFont typeface="Arial" charset="0"/>
              <a:buNone/>
              <a:defRPr/>
            </a:pPr>
            <a:r>
              <a:rPr lang="it-IT" sz="2000" dirty="0" smtClean="0"/>
              <a:t>INTERVISTATO (</a:t>
            </a:r>
            <a:r>
              <a:rPr lang="it-IT" sz="2000" dirty="0"/>
              <a:t>ARBER): </a:t>
            </a:r>
            <a:r>
              <a:rPr lang="it-IT" sz="2000" dirty="0" smtClean="0"/>
              <a:t>arrivederci!!!</a:t>
            </a:r>
            <a:r>
              <a:rPr lang="it-IT" sz="2000" dirty="0" smtClean="0">
                <a:solidFill>
                  <a:prstClr val="black"/>
                </a:solidFill>
                <a:cs typeface="Calibri"/>
              </a:rPr>
              <a:t> </a:t>
            </a:r>
          </a:p>
          <a:p>
            <a:pPr marL="360000" indent="0">
              <a:spcBef>
                <a:spcPts val="0"/>
              </a:spcBef>
              <a:buFont typeface="Arial" charset="0"/>
              <a:buNone/>
              <a:defRPr/>
            </a:pPr>
            <a:endParaRPr lang="it-IT" sz="2000" dirty="0" smtClean="0">
              <a:solidFill>
                <a:prstClr val="black"/>
              </a:solidFill>
              <a:cs typeface="Calibri"/>
            </a:endParaRPr>
          </a:p>
          <a:p>
            <a:pPr marL="360000" indent="0">
              <a:spcBef>
                <a:spcPts val="0"/>
              </a:spcBef>
              <a:buFont typeface="Arial" charset="0"/>
              <a:buNone/>
              <a:defRPr/>
            </a:pPr>
            <a:r>
              <a:rPr lang="it-IT" sz="2000" dirty="0" smtClean="0">
                <a:solidFill>
                  <a:prstClr val="black"/>
                </a:solidFill>
                <a:cs typeface="Calibri"/>
              </a:rPr>
              <a:t>REDAZIONE:  a seguire delle foto della scuola di </a:t>
            </a:r>
            <a:r>
              <a:rPr lang="it-IT" sz="2000" dirty="0" err="1" smtClean="0">
                <a:solidFill>
                  <a:prstClr val="black"/>
                </a:solidFill>
                <a:cs typeface="Calibri"/>
              </a:rPr>
              <a:t>Arber</a:t>
            </a:r>
            <a:r>
              <a:rPr lang="it-IT" sz="2000" dirty="0" smtClean="0">
                <a:solidFill>
                  <a:prstClr val="black"/>
                </a:solidFill>
                <a:cs typeface="Calibri"/>
              </a:rPr>
              <a:t> in Albania (a Tirana)</a:t>
            </a:r>
            <a:br>
              <a:rPr lang="it-IT" sz="2000" dirty="0" smtClean="0">
                <a:solidFill>
                  <a:prstClr val="black"/>
                </a:solidFill>
                <a:cs typeface="Calibri"/>
              </a:rPr>
            </a:br>
            <a:endParaRPr lang="it-IT" sz="2000" dirty="0">
              <a:cs typeface="Calibri"/>
            </a:endParaRPr>
          </a:p>
          <a:p>
            <a:pPr marL="360000" indent="0">
              <a:spcBef>
                <a:spcPts val="0"/>
              </a:spcBef>
              <a:buFont typeface="Arial" charset="0"/>
              <a:buNone/>
              <a:defRPr/>
            </a:pPr>
            <a:endParaRPr lang="it-IT" sz="2400" dirty="0" smtClean="0"/>
          </a:p>
          <a:p>
            <a:pPr marL="360000" indent="0">
              <a:spcBef>
                <a:spcPts val="0"/>
              </a:spcBef>
              <a:buFont typeface="Arial" charset="0"/>
              <a:buNone/>
              <a:defRPr/>
            </a:pPr>
            <a:endParaRPr lang="it-IT" sz="2400" dirty="0"/>
          </a:p>
          <a:p>
            <a:pPr marL="0" indent="0">
              <a:buFont typeface="Arial" charset="0"/>
              <a:buNone/>
              <a:defRPr/>
            </a:pPr>
            <a:endParaRPr lang="it-IT" dirty="0"/>
          </a:p>
        </p:txBody>
      </p:sp>
      <p:sp>
        <p:nvSpPr>
          <p:cNvPr id="4" name="Freccia a destra 3"/>
          <p:cNvSpPr/>
          <p:nvPr/>
        </p:nvSpPr>
        <p:spPr>
          <a:xfrm>
            <a:off x="7451725" y="6308725"/>
            <a:ext cx="1122363" cy="288925"/>
          </a:xfrm>
          <a:prstGeom prst="righ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accent1">
                  <a:lumMod val="20000"/>
                  <a:lumOff val="80000"/>
                </a:schemeClr>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p:cNvPr>
          <p:cNvPicPr>
            <a:picLocks noGrp="1" noChangeAspect="1"/>
          </p:cNvPicPr>
          <p:nvPr>
            <p:ph idx="1"/>
          </p:nvPr>
        </p:nvPicPr>
        <p:blipFill>
          <a:blip r:embed="rId2" cstate="print"/>
          <a:srcRect/>
          <a:stretch>
            <a:fillRect/>
          </a:stretch>
        </p:blipFill>
        <p:spPr>
          <a:xfrm>
            <a:off x="539750" y="692150"/>
            <a:ext cx="8112125" cy="5400675"/>
          </a:xfrm>
          <a:ln w="38100" cap="sq">
            <a:solidFill>
              <a:srgbClr val="000000"/>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AutoShape 2" descr="A come Accoglienza&quot;: letture e laboratori dedicati all'accoglienza e al  valore della diversità"/>
          <p:cNvSpPr>
            <a:spLocks noChangeAspect="1" noChangeArrowheads="1"/>
          </p:cNvSpPr>
          <p:nvPr/>
        </p:nvSpPr>
        <p:spPr bwMode="auto">
          <a:xfrm>
            <a:off x="2411413" y="2997200"/>
            <a:ext cx="1655762" cy="1655763"/>
          </a:xfrm>
          <a:prstGeom prst="rect">
            <a:avLst/>
          </a:prstGeom>
          <a:noFill/>
          <a:ln w="9525">
            <a:noFill/>
            <a:miter lim="800000"/>
            <a:headEnd/>
            <a:tailEnd/>
          </a:ln>
        </p:spPr>
        <p:txBody>
          <a:bodyPr/>
          <a:lstStyle/>
          <a:p>
            <a:endParaRPr lang="it-IT" altLang="it-IT"/>
          </a:p>
        </p:txBody>
      </p:sp>
      <p:pic>
        <p:nvPicPr>
          <p:cNvPr id="61443" name="Immagine 9"/>
          <p:cNvPicPr>
            <a:picLocks noChangeAspect="1"/>
          </p:cNvPicPr>
          <p:nvPr/>
        </p:nvPicPr>
        <p:blipFill>
          <a:blip r:embed="rId2" cstate="print"/>
          <a:srcRect l="937" t="14185" r="681" b="3860"/>
          <a:stretch>
            <a:fillRect/>
          </a:stretch>
        </p:blipFill>
        <p:spPr bwMode="auto">
          <a:xfrm>
            <a:off x="395536" y="1700808"/>
            <a:ext cx="8353425" cy="4175125"/>
          </a:xfrm>
          <a:prstGeom prst="rect">
            <a:avLst/>
          </a:prstGeom>
          <a:noFill/>
          <a:ln w="9525">
            <a:noFill/>
            <a:miter lim="800000"/>
            <a:headEnd/>
            <a:tailEnd/>
          </a:ln>
        </p:spPr>
      </p:pic>
      <p:sp>
        <p:nvSpPr>
          <p:cNvPr id="41988" name="CasellaDiTesto 11">
            <a:extLst/>
          </p:cNvPr>
          <p:cNvSpPr txBox="1">
            <a:spLocks noChangeArrowheads="1"/>
          </p:cNvSpPr>
          <p:nvPr/>
        </p:nvSpPr>
        <p:spPr bwMode="auto">
          <a:xfrm>
            <a:off x="395536" y="548680"/>
            <a:ext cx="8353425" cy="646331"/>
          </a:xfrm>
          <a:prstGeom prst="rect">
            <a:avLst/>
          </a:prstGeom>
          <a:solidFill>
            <a:schemeClr val="accent6">
              <a:lumMod val="40000"/>
              <a:lumOff val="60000"/>
            </a:schemeClr>
          </a:solidFill>
          <a:ln>
            <a:solidFill>
              <a:schemeClr val="tx2">
                <a:lumMod val="50000"/>
              </a:schemeClr>
            </a:solid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it-IT" altLang="it-IT" sz="3600" b="1" smtClean="0">
                <a:latin typeface="+mn-lt"/>
              </a:rPr>
              <a:t>“UNITI NELLA DIVERSITÀ”</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Segnaposto contenuto 3"/>
          <p:cNvPicPr>
            <a:picLocks noChangeAspect="1"/>
          </p:cNvPicPr>
          <p:nvPr/>
        </p:nvPicPr>
        <p:blipFill>
          <a:blip r:embed="rId2" cstate="print">
            <a:extLst>
              <a:ext uri="{28A0092B-C50C-407E-A947-70E740481C1C}"/>
            </a:extLst>
          </a:blip>
          <a:srcRect/>
          <a:stretch>
            <a:fillRect/>
          </a:stretch>
        </p:blipFill>
        <p:spPr bwMode="auto">
          <a:xfrm rot="5400000">
            <a:off x="-342292" y="1323020"/>
            <a:ext cx="4752528" cy="4067944"/>
          </a:xfrm>
          <a:prstGeom prst="rect">
            <a:avLst/>
          </a:prstGeom>
          <a:ln>
            <a:noFill/>
          </a:ln>
          <a:effectLst>
            <a:softEdge rad="112500"/>
          </a:effectLst>
          <a:extLst>
            <a:ext uri="{909E8E84-426E-40DD-AFC4-6F175D3DCCD1}"/>
            <a:ext uri="{91240B29-F687-4F45-9708-019B960494DF}"/>
          </a:extLst>
        </p:spPr>
      </p:pic>
      <p:sp>
        <p:nvSpPr>
          <p:cNvPr id="4" name="CasellaDiTesto 3"/>
          <p:cNvSpPr txBox="1"/>
          <p:nvPr/>
        </p:nvSpPr>
        <p:spPr>
          <a:xfrm>
            <a:off x="4140200" y="188913"/>
            <a:ext cx="4824413" cy="6370637"/>
          </a:xfrm>
          <a:prstGeom prst="rect">
            <a:avLst/>
          </a:prstGeom>
          <a:noFill/>
          <a:ln w="57150">
            <a:solidFill>
              <a:schemeClr val="accent2">
                <a:lumMod val="75000"/>
              </a:schemeClr>
            </a:solidFill>
          </a:ln>
        </p:spPr>
        <p:txBody>
          <a:bodyPr>
            <a:spAutoFit/>
          </a:bodyPr>
          <a:lstStyle/>
          <a:p>
            <a:pPr algn="ctr" eaLnBrk="1" fontAlgn="auto" hangingPunct="1">
              <a:lnSpc>
                <a:spcPct val="120000"/>
              </a:lnSpc>
              <a:spcBef>
                <a:spcPts val="0"/>
              </a:spcBef>
              <a:spcAft>
                <a:spcPts val="0"/>
              </a:spcAft>
              <a:defRPr/>
            </a:pPr>
            <a:endParaRPr lang="it-IT" sz="2000">
              <a:latin typeface="Comic Sans MS" panose="030F0702030302020204" pitchFamily="66" charset="0"/>
            </a:endParaRPr>
          </a:p>
          <a:p>
            <a:pPr algn="ctr" eaLnBrk="1" fontAlgn="auto" hangingPunct="1">
              <a:lnSpc>
                <a:spcPct val="120000"/>
              </a:lnSpc>
              <a:spcBef>
                <a:spcPts val="0"/>
              </a:spcBef>
              <a:spcAft>
                <a:spcPts val="0"/>
              </a:spcAft>
              <a:defRPr/>
            </a:pPr>
            <a:r>
              <a:rPr lang="it-IT" sz="2000">
                <a:latin typeface="Comic Sans MS" panose="030F0702030302020204" pitchFamily="66" charset="0"/>
              </a:rPr>
              <a:t>Per noi la parola “accoglienza” </a:t>
            </a:r>
          </a:p>
          <a:p>
            <a:pPr algn="ctr" eaLnBrk="1" fontAlgn="auto" hangingPunct="1">
              <a:lnSpc>
                <a:spcPct val="120000"/>
              </a:lnSpc>
              <a:spcBef>
                <a:spcPts val="0"/>
              </a:spcBef>
              <a:spcAft>
                <a:spcPts val="0"/>
              </a:spcAft>
              <a:defRPr/>
            </a:pPr>
            <a:r>
              <a:rPr lang="it-IT" sz="2000">
                <a:latin typeface="Comic Sans MS" panose="030F0702030302020204" pitchFamily="66" charset="0"/>
              </a:rPr>
              <a:t>vuol dire far sentire una persona a </a:t>
            </a:r>
          </a:p>
          <a:p>
            <a:pPr algn="ctr" eaLnBrk="1" fontAlgn="auto" hangingPunct="1">
              <a:lnSpc>
                <a:spcPct val="120000"/>
              </a:lnSpc>
              <a:spcBef>
                <a:spcPts val="0"/>
              </a:spcBef>
              <a:spcAft>
                <a:spcPts val="0"/>
              </a:spcAft>
              <a:defRPr/>
            </a:pPr>
            <a:r>
              <a:rPr lang="it-IT" sz="2000">
                <a:latin typeface="Comic Sans MS" panose="030F0702030302020204" pitchFamily="66" charset="0"/>
              </a:rPr>
              <a:t>suo agio, come se fosse a casa sua. </a:t>
            </a:r>
          </a:p>
          <a:p>
            <a:pPr algn="ctr" eaLnBrk="1" fontAlgn="auto" hangingPunct="1">
              <a:lnSpc>
                <a:spcPct val="120000"/>
              </a:lnSpc>
              <a:spcBef>
                <a:spcPts val="0"/>
              </a:spcBef>
              <a:spcAft>
                <a:spcPts val="0"/>
              </a:spcAft>
              <a:defRPr/>
            </a:pPr>
            <a:r>
              <a:rPr lang="it-IT" sz="2000">
                <a:latin typeface="Comic Sans MS" panose="030F0702030302020204" pitchFamily="66" charset="0"/>
              </a:rPr>
              <a:t>Le persone che accolgono dovrebbero rendere partecipe in un gruppo chi </a:t>
            </a:r>
          </a:p>
          <a:p>
            <a:pPr algn="ctr" eaLnBrk="1" fontAlgn="auto" hangingPunct="1">
              <a:lnSpc>
                <a:spcPct val="120000"/>
              </a:lnSpc>
              <a:spcBef>
                <a:spcPts val="0"/>
              </a:spcBef>
              <a:spcAft>
                <a:spcPts val="0"/>
              </a:spcAft>
              <a:defRPr/>
            </a:pPr>
            <a:r>
              <a:rPr lang="it-IT" sz="2000">
                <a:latin typeface="Comic Sans MS" panose="030F0702030302020204" pitchFamily="66" charset="0"/>
              </a:rPr>
              <a:t>viene accolto, il quale dovrebbe poter contare sui vari componenti, i quali devono avere rispetto nei suoi confronti, delle sue tradizioni e abitudini. I membri di un gruppo dovrebbero anche dare tempo a colui che viene accolto di integrarsi al meglio imparando a conoscere tutti.</a:t>
            </a:r>
          </a:p>
          <a:p>
            <a:pPr algn="ctr" eaLnBrk="1" fontAlgn="auto" hangingPunct="1">
              <a:lnSpc>
                <a:spcPct val="120000"/>
              </a:lnSpc>
              <a:spcBef>
                <a:spcPts val="0"/>
              </a:spcBef>
              <a:spcAft>
                <a:spcPts val="0"/>
              </a:spcAft>
              <a:defRPr/>
            </a:pPr>
            <a:endParaRPr lang="it-IT" sz="2000">
              <a:latin typeface="Comic Sans MS" panose="030F0702030302020204" pitchFamily="66" charset="0"/>
            </a:endParaRPr>
          </a:p>
          <a:p>
            <a:pPr algn="ctr" eaLnBrk="1" fontAlgn="auto" hangingPunct="1">
              <a:lnSpc>
                <a:spcPct val="120000"/>
              </a:lnSpc>
              <a:spcBef>
                <a:spcPts val="0"/>
              </a:spcBef>
              <a:spcAft>
                <a:spcPts val="0"/>
              </a:spcAft>
              <a:defRPr/>
            </a:pPr>
            <a:r>
              <a:rPr lang="it-IT" sz="2000">
                <a:latin typeface="Comic Sans MS" panose="030F0702030302020204" pitchFamily="66" charset="0"/>
              </a:rPr>
              <a:t>Paolo, Matteo, Alessandro</a:t>
            </a:r>
          </a:p>
          <a:p>
            <a:pPr algn="ctr" eaLnBrk="1" fontAlgn="auto" hangingPunct="1">
              <a:lnSpc>
                <a:spcPct val="120000"/>
              </a:lnSpc>
              <a:spcBef>
                <a:spcPts val="0"/>
              </a:spcBef>
              <a:spcAft>
                <a:spcPts val="0"/>
              </a:spcAft>
              <a:defRPr/>
            </a:pPr>
            <a:endParaRPr lang="it-IT" sz="200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850" y="188913"/>
            <a:ext cx="8496300" cy="503237"/>
          </a:xfrm>
          <a:solidFill>
            <a:schemeClr val="accent1">
              <a:lumMod val="20000"/>
              <a:lumOff val="80000"/>
            </a:schemeClr>
          </a:solidFill>
          <a:ln>
            <a:solidFill>
              <a:schemeClr val="accent1">
                <a:lumMod val="50000"/>
              </a:schemeClr>
            </a:solidFill>
          </a:ln>
        </p:spPr>
        <p:txBody>
          <a:bodyPr>
            <a:noAutofit/>
          </a:bodyPr>
          <a:lstStyle/>
          <a:p>
            <a:pPr>
              <a:defRPr/>
            </a:pPr>
            <a:r>
              <a:rPr lang="it-IT" sz="3200" b="1" smtClean="0">
                <a:latin typeface="+mn-lt"/>
              </a:rPr>
              <a:t>Storie di migrazioni</a:t>
            </a:r>
            <a:endParaRPr lang="it-IT" sz="3200" b="1" dirty="0">
              <a:latin typeface="+mn-lt"/>
            </a:endParaRPr>
          </a:p>
        </p:txBody>
      </p:sp>
      <p:sp>
        <p:nvSpPr>
          <p:cNvPr id="3" name="Segnaposto contenuto 2"/>
          <p:cNvSpPr>
            <a:spLocks noGrp="1"/>
          </p:cNvSpPr>
          <p:nvPr>
            <p:ph idx="1"/>
          </p:nvPr>
        </p:nvSpPr>
        <p:spPr>
          <a:xfrm>
            <a:off x="323850" y="836613"/>
            <a:ext cx="8496300" cy="5761037"/>
          </a:xfrm>
          <a:solidFill>
            <a:schemeClr val="accent1">
              <a:lumMod val="20000"/>
              <a:lumOff val="80000"/>
            </a:schemeClr>
          </a:solidFill>
          <a:ln>
            <a:solidFill>
              <a:schemeClr val="accent1">
                <a:lumMod val="50000"/>
              </a:schemeClr>
            </a:solidFill>
          </a:ln>
        </p:spPr>
        <p:txBody>
          <a:bodyPr>
            <a:normAutofit/>
          </a:bodyPr>
          <a:lstStyle/>
          <a:p>
            <a:pPr marL="180000" indent="0">
              <a:spcBef>
                <a:spcPts val="0"/>
              </a:spcBef>
              <a:buFont typeface="Arial" charset="0"/>
              <a:buNone/>
              <a:defRPr/>
            </a:pPr>
            <a:r>
              <a:rPr lang="it-IT" sz="2400" smtClean="0"/>
              <a:t>Per concludere il nostro “viaggio” in questa realtà scolastica, un’alunna della 2^I </a:t>
            </a:r>
            <a:r>
              <a:rPr lang="it-IT" sz="2400" dirty="0" smtClean="0"/>
              <a:t>ci </a:t>
            </a:r>
            <a:r>
              <a:rPr lang="it-IT" sz="2400" smtClean="0"/>
              <a:t>racconta il </a:t>
            </a:r>
            <a:r>
              <a:rPr lang="it-IT" sz="2400" dirty="0" smtClean="0"/>
              <a:t>motivo per cui è venuta </a:t>
            </a:r>
            <a:r>
              <a:rPr lang="it-IT" sz="2400" smtClean="0"/>
              <a:t>in Italia. </a:t>
            </a:r>
          </a:p>
          <a:p>
            <a:pPr marL="180000" indent="0">
              <a:spcBef>
                <a:spcPts val="0"/>
              </a:spcBef>
              <a:buFont typeface="Arial" charset="0"/>
              <a:buNone/>
              <a:defRPr/>
            </a:pPr>
            <a:r>
              <a:rPr lang="it-IT" sz="2400" smtClean="0"/>
              <a:t>Lei è emigrata dalla Romania nel nostro Paese </a:t>
            </a:r>
            <a:r>
              <a:rPr lang="it-IT" sz="2400" dirty="0" smtClean="0"/>
              <a:t>quando era </a:t>
            </a:r>
            <a:r>
              <a:rPr lang="it-IT" sz="2400" smtClean="0"/>
              <a:t>molto piccola poiché i suoi genitori divorziano subito dopo </a:t>
            </a:r>
            <a:r>
              <a:rPr lang="it-IT" sz="2400" dirty="0" smtClean="0"/>
              <a:t>la sua nascita e lei va a vivere con </a:t>
            </a:r>
            <a:r>
              <a:rPr lang="it-IT" sz="2400" smtClean="0"/>
              <a:t>sua mamma </a:t>
            </a:r>
            <a:r>
              <a:rPr lang="it-IT" sz="2400" dirty="0" smtClean="0"/>
              <a:t>da un’amica</a:t>
            </a:r>
            <a:r>
              <a:rPr lang="it-IT" sz="2400" smtClean="0"/>
              <a:t>. </a:t>
            </a:r>
          </a:p>
          <a:p>
            <a:pPr marL="180000" indent="0">
              <a:spcBef>
                <a:spcPts val="0"/>
              </a:spcBef>
              <a:buFont typeface="Arial" charset="0"/>
              <a:buNone/>
              <a:defRPr/>
            </a:pPr>
            <a:r>
              <a:rPr lang="it-IT" sz="2400" smtClean="0"/>
              <a:t>In </a:t>
            </a:r>
            <a:r>
              <a:rPr lang="it-IT" sz="2400" dirty="0" smtClean="0"/>
              <a:t>seguito </a:t>
            </a:r>
            <a:r>
              <a:rPr lang="it-IT" sz="2400" smtClean="0"/>
              <a:t>la madre, </a:t>
            </a:r>
            <a:r>
              <a:rPr lang="it-IT" sz="2400" dirty="0" smtClean="0"/>
              <a:t>grazie anche a dei parenti che </a:t>
            </a:r>
            <a:r>
              <a:rPr lang="it-IT" sz="2400" smtClean="0"/>
              <a:t>abitavano già qui</a:t>
            </a:r>
            <a:r>
              <a:rPr lang="it-IT" sz="2400" dirty="0" smtClean="0"/>
              <a:t>, viene a lavorare in Italia</a:t>
            </a:r>
            <a:r>
              <a:rPr lang="it-IT" sz="2400" smtClean="0"/>
              <a:t>. </a:t>
            </a:r>
          </a:p>
          <a:p>
            <a:pPr marL="180000" indent="0">
              <a:spcBef>
                <a:spcPts val="0"/>
              </a:spcBef>
              <a:buFont typeface="Arial" charset="0"/>
              <a:buNone/>
              <a:defRPr/>
            </a:pPr>
            <a:r>
              <a:rPr lang="it-IT" sz="2400" smtClean="0"/>
              <a:t>Dopo </a:t>
            </a:r>
            <a:r>
              <a:rPr lang="it-IT" sz="2400" dirty="0" smtClean="0"/>
              <a:t>un anno circa la porta con sé e qui riescono a costruirsi una nuova </a:t>
            </a:r>
            <a:r>
              <a:rPr lang="it-IT" sz="2400" smtClean="0"/>
              <a:t>vita e così la piccola inizia anche il </a:t>
            </a:r>
            <a:r>
              <a:rPr lang="it-IT" sz="2400" dirty="0" smtClean="0"/>
              <a:t>suo percorso </a:t>
            </a:r>
            <a:r>
              <a:rPr lang="it-IT" sz="2400" smtClean="0"/>
              <a:t>di studi a Perugia.</a:t>
            </a:r>
            <a:endParaRPr lang="it-IT" sz="2400" dirty="0"/>
          </a:p>
        </p:txBody>
      </p:sp>
      <p:pic>
        <p:nvPicPr>
          <p:cNvPr id="4" name="Immagine 3" descr="Bndiera rumena.jpeg"/>
          <p:cNvPicPr>
            <a:picLocks noChangeAspect="1"/>
          </p:cNvPicPr>
          <p:nvPr/>
        </p:nvPicPr>
        <p:blipFill>
          <a:blip r:embed="rId2" cstate="print"/>
          <a:srcRect l="3547" r="1664"/>
          <a:stretch>
            <a:fillRect/>
          </a:stretch>
        </p:blipFill>
        <p:spPr>
          <a:xfrm>
            <a:off x="2843213" y="4581525"/>
            <a:ext cx="3529012" cy="1800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aluti.jpeg"/>
          <p:cNvPicPr>
            <a:picLocks noGrp="1" noChangeAspect="1"/>
          </p:cNvPicPr>
          <p:nvPr>
            <p:ph idx="1"/>
          </p:nvPr>
        </p:nvPicPr>
        <p:blipFill>
          <a:blip r:embed="rId2" cstate="print"/>
          <a:stretch>
            <a:fillRect/>
          </a:stretch>
        </p:blipFill>
        <p:spPr>
          <a:xfrm>
            <a:off x="0" y="0"/>
            <a:ext cx="9144000" cy="6858000"/>
          </a:xfrm>
          <a:ln w="38100" cap="sq">
            <a:solidFill>
              <a:srgbClr val="000000"/>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p:cNvSpPr>
            <a:spLocks noGrp="1"/>
          </p:cNvSpPr>
          <p:nvPr>
            <p:ph type="title"/>
          </p:nvPr>
        </p:nvSpPr>
        <p:spPr>
          <a:xfrm>
            <a:off x="0" y="0"/>
            <a:ext cx="9144000" cy="6858000"/>
          </a:xfrm>
          <a:solidFill>
            <a:schemeClr val="accent5">
              <a:lumMod val="20000"/>
              <a:lumOff val="80000"/>
            </a:schemeClr>
          </a:solidFill>
          <a:ln>
            <a:solidFill>
              <a:srgbClr val="002060"/>
            </a:solidFill>
          </a:ln>
        </p:spPr>
        <p:txBody>
          <a:bodyPr/>
          <a:lstStyle/>
          <a:p>
            <a:pPr marL="180000" algn="l" eaLnBrk="1" hangingPunct="1">
              <a:buFont typeface="Arial" pitchFamily="34" charset="0"/>
              <a:buChar char="•"/>
              <a:defRPr/>
            </a:pPr>
            <a:r>
              <a:rPr lang="it-IT" sz="2100" smtClean="0"/>
              <a:t>  Alessandro:</a:t>
            </a:r>
            <a:br>
              <a:rPr lang="it-IT" sz="2100" smtClean="0"/>
            </a:br>
            <a:r>
              <a:rPr lang="it-IT" sz="2100" smtClean="0"/>
              <a:t/>
            </a:r>
            <a:br>
              <a:rPr lang="it-IT" sz="2100" smtClean="0"/>
            </a:br>
            <a:r>
              <a:rPr lang="it-IT" sz="2100" smtClean="0"/>
              <a:t>La parola “accoglienza” per me significa avere un comportamento gentile, ospitale e caloroso nei confronti di qualcuno.</a:t>
            </a:r>
            <a:br>
              <a:rPr lang="it-IT" sz="2100" smtClean="0"/>
            </a:br>
            <a:r>
              <a:rPr lang="it-IT" sz="2100" smtClean="0"/>
              <a:t>Essere ben accolto in ogni situazione, come ad esempio a scuola o facendo dello sport o a casa di amici, per me è molto importante perché mi infonde fiducia e felicità. Per questo motivo cerco sempre di essere accogliente e disponibile con tutti i miei amici perché so di fargli piacere. E fin qui tutto è abbastanza facile, mentre non lo è quando bisogna accogliere delle persone molto diverse da me.</a:t>
            </a:r>
            <a:br>
              <a:rPr lang="it-IT" sz="2100" smtClean="0"/>
            </a:br>
            <a:r>
              <a:rPr lang="it-IT" sz="2100" smtClean="0"/>
              <a:t>Nessuno dovrebbe essere rifiutato perché è considerato “diverso” da noi, indipendentemente dal suo aspetto fisico o estrazione sociale, solo che alcune volte, un po’ per egoismo e un po’ per paura, mi risulta più facile richiudermi in me stesso.</a:t>
            </a:r>
            <a:br>
              <a:rPr lang="it-IT" sz="2100" smtClean="0"/>
            </a:br>
            <a:r>
              <a:rPr lang="it-IT" sz="2100" smtClean="0"/>
              <a:t>Comunque per me l’accoglienza ha grande valore perché tutti noi dovremmo cercare di essere disponibili e aperti nei confronti del prossimo, specialmente nei confronti delle persone meno fortunate di noi e più bisognose.</a:t>
            </a:r>
            <a:br>
              <a:rPr lang="it-IT" sz="2100" smtClean="0"/>
            </a:br>
            <a:r>
              <a:rPr lang="it-IT" sz="2100" smtClean="0"/>
              <a:t>Purtroppo questa vita frenetica spesso non ci permette di prestare attenzione e cure a chi ne ha bisogno, anche se quando riesci a farlo ti senti molto meglio e gratificato. Per questo io do un grande valore a questa parola perché mi piacerebbe essere sempre “accolto” e nello stesso tempo vorrei sempre “accogliere”.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contenuto 2"/>
          <p:cNvSpPr>
            <a:spLocks noGrp="1"/>
          </p:cNvSpPr>
          <p:nvPr>
            <p:ph idx="1"/>
          </p:nvPr>
        </p:nvSpPr>
        <p:spPr>
          <a:xfrm>
            <a:off x="0" y="0"/>
            <a:ext cx="9144000" cy="6858000"/>
          </a:xfrm>
          <a:solidFill>
            <a:srgbClr val="FDEDDF"/>
          </a:solidFill>
          <a:ln>
            <a:solidFill>
              <a:schemeClr val="accent6">
                <a:lumMod val="50000"/>
              </a:schemeClr>
            </a:solidFill>
          </a:ln>
        </p:spPr>
        <p:txBody>
          <a:bodyPr/>
          <a:lstStyle/>
          <a:p>
            <a:pPr eaLnBrk="1" hangingPunct="1">
              <a:defRPr/>
            </a:pPr>
            <a:r>
              <a:rPr lang="it-IT" altLang="it-IT" sz="2300" smtClean="0"/>
              <a:t>Giulia:</a:t>
            </a:r>
          </a:p>
          <a:p>
            <a:pPr eaLnBrk="1" hangingPunct="1">
              <a:buFont typeface="Arial" charset="0"/>
              <a:buNone/>
              <a:defRPr/>
            </a:pPr>
            <a:endParaRPr lang="it-IT" altLang="it-IT" sz="2800" smtClean="0"/>
          </a:p>
          <a:p>
            <a:pPr eaLnBrk="1" hangingPunct="1">
              <a:spcBef>
                <a:spcPct val="0"/>
              </a:spcBef>
              <a:buFont typeface="Arial" charset="0"/>
              <a:buNone/>
              <a:defRPr/>
            </a:pPr>
            <a:r>
              <a:rPr lang="it-IT" altLang="it-IT" sz="2000" smtClean="0"/>
              <a:t>      </a:t>
            </a:r>
            <a:r>
              <a:rPr lang="it-IT" altLang="it-IT" sz="2300" smtClean="0"/>
              <a:t>L’accoglienza è un gesto di gentilezza, di amicizia per integrare nel gruppo una persona che non conosciamo senza lasciarla da sola o in disparte. Per me “accogliere” significa aiutare il nuovo arrivato </a:t>
            </a:r>
          </a:p>
          <a:p>
            <a:pPr eaLnBrk="1" hangingPunct="1">
              <a:spcBef>
                <a:spcPct val="0"/>
              </a:spcBef>
              <a:buFont typeface="Arial" charset="0"/>
              <a:buNone/>
              <a:defRPr/>
            </a:pPr>
            <a:r>
              <a:rPr lang="it-IT" altLang="it-IT" sz="2300" smtClean="0"/>
              <a:t>     a fare nuove amicizie, creando un’atmosfera divertente per farlo sentire a proprio agio. Questo si può fare tanti modi: attraverso parole, gesti, comportamenti, sguardi, sorrisi…</a:t>
            </a:r>
          </a:p>
          <a:p>
            <a:pPr eaLnBrk="1" hangingPunct="1">
              <a:spcBef>
                <a:spcPct val="0"/>
              </a:spcBef>
              <a:buFont typeface="Arial" charset="0"/>
              <a:buNone/>
              <a:defRPr/>
            </a:pPr>
            <a:r>
              <a:rPr lang="it-IT" altLang="it-IT" sz="2300" smtClean="0"/>
              <a:t>     Molte volte  alcune persone che dovrebbero aiutare il nuovo arrivato, </a:t>
            </a:r>
          </a:p>
          <a:p>
            <a:pPr eaLnBrk="1" hangingPunct="1">
              <a:spcBef>
                <a:spcPct val="0"/>
              </a:spcBef>
              <a:buFont typeface="Arial" charset="0"/>
              <a:buNone/>
              <a:defRPr/>
            </a:pPr>
            <a:r>
              <a:rPr lang="it-IT" altLang="it-IT" sz="2300" smtClean="0"/>
              <a:t>     lo escludono, lo lasciano in disparte, da solo. </a:t>
            </a:r>
          </a:p>
          <a:p>
            <a:pPr eaLnBrk="1" hangingPunct="1">
              <a:spcBef>
                <a:spcPct val="0"/>
              </a:spcBef>
              <a:buFont typeface="Arial" charset="0"/>
              <a:buNone/>
              <a:defRPr/>
            </a:pPr>
            <a:r>
              <a:rPr lang="it-IT" altLang="it-IT" sz="2300" smtClean="0"/>
              <a:t>     Questa cosa mi fa alterare perchè non si dovrebbe fare così, non bisognerebbe escludere l’altro solo perché è arrivato da poco, anche perché questa persona può sembrare timida e distaccata, </a:t>
            </a:r>
          </a:p>
          <a:p>
            <a:pPr eaLnBrk="1" hangingPunct="1">
              <a:spcBef>
                <a:spcPct val="0"/>
              </a:spcBef>
              <a:buFont typeface="Arial" charset="0"/>
              <a:buNone/>
              <a:defRPr/>
            </a:pPr>
            <a:r>
              <a:rPr lang="it-IT" altLang="it-IT" sz="2300" smtClean="0"/>
              <a:t>     ma forse assume questo comportamento per il semplice motivo </a:t>
            </a:r>
          </a:p>
          <a:p>
            <a:pPr eaLnBrk="1" hangingPunct="1">
              <a:spcBef>
                <a:spcPct val="0"/>
              </a:spcBef>
              <a:buFont typeface="Arial" charset="0"/>
              <a:buNone/>
              <a:defRPr/>
            </a:pPr>
            <a:r>
              <a:rPr lang="it-IT" altLang="it-IT" sz="2300" smtClean="0"/>
              <a:t>     di sentirsi disprezzato o comunque non accettato dagli altri.</a:t>
            </a:r>
          </a:p>
          <a:p>
            <a:pPr eaLnBrk="1" hangingPunct="1">
              <a:spcBef>
                <a:spcPct val="0"/>
              </a:spcBef>
              <a:buFont typeface="Arial" charset="0"/>
              <a:buNone/>
              <a:defRPr/>
            </a:pPr>
            <a:r>
              <a:rPr lang="it-IT" altLang="it-IT" sz="2300" smtClean="0"/>
              <a:t>     Ricordo a questo punto le parole “non fare agli altri quello che non vorresti fosse fatto a te”, detto che mi ha insegnato molte cose ed ha </a:t>
            </a:r>
          </a:p>
          <a:p>
            <a:pPr eaLnBrk="1" hangingPunct="1">
              <a:spcBef>
                <a:spcPct val="0"/>
              </a:spcBef>
              <a:buFont typeface="Arial" charset="0"/>
              <a:buNone/>
              <a:defRPr/>
            </a:pPr>
            <a:r>
              <a:rPr lang="it-IT" altLang="it-IT" sz="2300" smtClean="0"/>
              <a:t>     per me un significato profondo.</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C183D7F6-B498-43B3-948B-1728B52AA6E4}"/>
            </a:extLst>
          </p:cNvPr>
          <p:cNvSpPr>
            <a:spLocks noGrp="1" noRot="1" noChangeAspect="1" noMove="1" noResize="1" noEditPoints="1" noAdjustHandles="1" noChangeArrowheads="1" noChangeShapeType="1" noTextEdit="1"/>
          </p:cNvSpPr>
          <p:nvPr/>
        </p:nvSpPr>
        <p:spPr>
          <a:xfrm>
            <a:off x="0" y="0"/>
            <a:ext cx="91424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43" name="Rectangle 8"/>
          <p:cNvSpPr>
            <a:spLocks noGrp="1" noRot="1" noChangeAspect="1" noMove="1" noResize="1" noEditPoints="1" noAdjustHandles="1" noChangeArrowheads="1" noChangeShapeType="1" noTextEdit="1"/>
          </p:cNvSpPr>
          <p:nvPr/>
        </p:nvSpPr>
        <p:spPr bwMode="auto">
          <a:xfrm>
            <a:off x="4803775" y="2355850"/>
            <a:ext cx="3740150" cy="3530600"/>
          </a:xfrm>
          <a:prstGeom prst="rect">
            <a:avLst/>
          </a:prstGeom>
          <a:solidFill>
            <a:schemeClr val="accent1"/>
          </a:solidFill>
          <a:ln w="9525">
            <a:noFill/>
            <a:miter lim="800000"/>
            <a:headEnd/>
            <a:tailEnd/>
          </a:ln>
        </p:spPr>
        <p:txBody>
          <a:bodyPr/>
          <a:lstStyle/>
          <a:p>
            <a:endParaRPr lang="it-IT"/>
          </a:p>
        </p:txBody>
      </p:sp>
      <p:sp>
        <p:nvSpPr>
          <p:cNvPr id="9220" name="Sottotitolo 2"/>
          <p:cNvSpPr>
            <a:spLocks noGrp="1"/>
          </p:cNvSpPr>
          <p:nvPr>
            <p:ph type="subTitle" idx="1"/>
          </p:nvPr>
        </p:nvSpPr>
        <p:spPr>
          <a:xfrm>
            <a:off x="5435600" y="2349500"/>
            <a:ext cx="3024188" cy="3455988"/>
          </a:xfrm>
          <a:solidFill>
            <a:schemeClr val="tx2">
              <a:lumMod val="40000"/>
              <a:lumOff val="60000"/>
            </a:schemeClr>
          </a:solidFill>
          <a:ln>
            <a:solidFill>
              <a:schemeClr val="accent5">
                <a:lumMod val="50000"/>
              </a:schemeClr>
            </a:solidFill>
          </a:ln>
        </p:spPr>
        <p:txBody>
          <a:bodyPr/>
          <a:lstStyle/>
          <a:p>
            <a:pPr eaLnBrk="1" hangingPunct="1">
              <a:defRPr/>
            </a:pPr>
            <a:endParaRPr lang="it-IT" sz="2200" smtClean="0">
              <a:solidFill>
                <a:schemeClr val="tx1"/>
              </a:solidFill>
              <a:latin typeface="Comic Sans MS" pitchFamily="66" charset="0"/>
            </a:endParaRPr>
          </a:p>
          <a:p>
            <a:pPr eaLnBrk="1" hangingPunct="1">
              <a:defRPr/>
            </a:pPr>
            <a:r>
              <a:rPr lang="it-IT" sz="2200" smtClean="0">
                <a:solidFill>
                  <a:schemeClr val="tx1"/>
                </a:solidFill>
                <a:latin typeface="Comic Sans MS" pitchFamily="66" charset="0"/>
              </a:rPr>
              <a:t>PER NOI IL TERMINE “ACCOGLIENZA” </a:t>
            </a:r>
          </a:p>
          <a:p>
            <a:pPr eaLnBrk="1" hangingPunct="1">
              <a:defRPr/>
            </a:pPr>
            <a:r>
              <a:rPr lang="it-IT" sz="2200" smtClean="0">
                <a:solidFill>
                  <a:schemeClr val="tx1"/>
                </a:solidFill>
                <a:latin typeface="Comic Sans MS" pitchFamily="66" charset="0"/>
              </a:rPr>
              <a:t>È BELLISSIMO </a:t>
            </a:r>
          </a:p>
          <a:p>
            <a:pPr eaLnBrk="1" hangingPunct="1">
              <a:defRPr/>
            </a:pPr>
            <a:r>
              <a:rPr lang="it-IT" sz="2200" smtClean="0">
                <a:solidFill>
                  <a:schemeClr val="tx1"/>
                </a:solidFill>
                <a:latin typeface="Comic Sans MS" pitchFamily="66" charset="0"/>
              </a:rPr>
              <a:t>ED HA UN SIGNIFICATO MERAVIGLIOSO!</a:t>
            </a:r>
          </a:p>
        </p:txBody>
      </p:sp>
      <p:sp>
        <p:nvSpPr>
          <p:cNvPr id="17" name="Freeform 5">
            <a:extLst>
              <a:ext uri="{C183D7F6-B498-43B3-948B-1728B52AA6E4}"/>
            </a:extLst>
          </p:cNvPr>
          <p:cNvSpPr>
            <a:spLocks noGrp="1" noRot="1" noChangeAspect="1" noMove="1" noResize="1" noEditPoints="1" noAdjustHandles="1" noChangeArrowheads="1" noChangeShapeType="1" noTextEdit="1"/>
          </p:cNvSpPr>
          <p:nvPr/>
        </p:nvSpPr>
        <p:spPr bwMode="auto">
          <a:xfrm>
            <a:off x="4808538" y="1654175"/>
            <a:ext cx="615950" cy="423227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75000"/>
            </a:schemeClr>
          </a:solidFill>
          <a:ln>
            <a:noFill/>
          </a:ln>
        </p:spPr>
        <p:txBody>
          <a:bodyPr/>
          <a:lstStyle/>
          <a:p>
            <a:pPr eaLnBrk="1" fontAlgn="auto" hangingPunct="1">
              <a:spcBef>
                <a:spcPts val="0"/>
              </a:spcBef>
              <a:spcAft>
                <a:spcPts val="0"/>
              </a:spcAft>
              <a:defRPr/>
            </a:pPr>
            <a:endParaRPr lang="en-US">
              <a:latin typeface="+mn-lt"/>
              <a:cs typeface="+mn-cs"/>
            </a:endParaRPr>
          </a:p>
        </p:txBody>
      </p:sp>
      <p:sp>
        <p:nvSpPr>
          <p:cNvPr id="16" name="Freeform 6">
            <a:extLst>
              <a:ext uri="{C183D7F6-B498-43B3-948B-1728B52AA6E4}"/>
            </a:extLst>
          </p:cNvPr>
          <p:cNvSpPr>
            <a:spLocks noGrp="1" noRot="1" noChangeAspect="1" noMove="1" noResize="1" noEditPoints="1" noAdjustHandles="1" noChangeArrowheads="1" noChangeShapeType="1" noTextEdit="1"/>
          </p:cNvSpPr>
          <p:nvPr/>
        </p:nvSpPr>
        <p:spPr bwMode="auto">
          <a:xfrm>
            <a:off x="4908550" y="1311275"/>
            <a:ext cx="515938" cy="38195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tx2">
              <a:lumMod val="20000"/>
              <a:lumOff val="80000"/>
            </a:schemeClr>
          </a:solidFill>
          <a:ln>
            <a:noFill/>
          </a:ln>
        </p:spPr>
        <p:txBody>
          <a:bodyPr/>
          <a:lstStyle/>
          <a:p>
            <a:pPr eaLnBrk="1" fontAlgn="auto" hangingPunct="1">
              <a:spcBef>
                <a:spcPts val="0"/>
              </a:spcBef>
              <a:spcAft>
                <a:spcPts val="0"/>
              </a:spcAft>
              <a:defRPr/>
            </a:pPr>
            <a:endParaRPr lang="en-US">
              <a:latin typeface="+mn-lt"/>
              <a:cs typeface="+mn-cs"/>
            </a:endParaRPr>
          </a:p>
        </p:txBody>
      </p:sp>
      <p:sp>
        <p:nvSpPr>
          <p:cNvPr id="18" name="Freeform 7">
            <a:extLst>
              <a:ext uri="{C183D7F6-B498-43B3-948B-1728B52AA6E4}"/>
            </a:extLst>
          </p:cNvPr>
          <p:cNvSpPr>
            <a:spLocks noGrp="1" noRot="1" noChangeAspect="1" noMove="1" noResize="1" noEditPoints="1" noAdjustHandles="1" noChangeArrowheads="1" noChangeShapeType="1" noTextEdit="1"/>
          </p:cNvSpPr>
          <p:nvPr/>
        </p:nvSpPr>
        <p:spPr bwMode="auto">
          <a:xfrm>
            <a:off x="4908550" y="1127125"/>
            <a:ext cx="260350" cy="369887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tx2">
              <a:lumMod val="40000"/>
              <a:lumOff val="60000"/>
            </a:schemeClr>
          </a:solidFill>
          <a:ln>
            <a:noFill/>
          </a:ln>
        </p:spPr>
        <p:txBody>
          <a:bodyPr/>
          <a:lstStyle/>
          <a:p>
            <a:pPr eaLnBrk="1" fontAlgn="auto" hangingPunct="1">
              <a:spcBef>
                <a:spcPts val="0"/>
              </a:spcBef>
              <a:spcAft>
                <a:spcPts val="0"/>
              </a:spcAft>
              <a:defRPr/>
            </a:pPr>
            <a:endParaRPr lang="en-US">
              <a:latin typeface="+mn-lt"/>
              <a:cs typeface="+mn-cs"/>
            </a:endParaRPr>
          </a:p>
        </p:txBody>
      </p:sp>
      <p:pic>
        <p:nvPicPr>
          <p:cNvPr id="9224" name="Immagine 4" descr="Immagine che contiene freccia&#10;&#10;Descrizione generata automaticamente"/>
          <p:cNvPicPr>
            <a:picLocks noChangeAspect="1"/>
          </p:cNvPicPr>
          <p:nvPr/>
        </p:nvPicPr>
        <p:blipFill>
          <a:blip r:embed="rId2" cstate="print"/>
          <a:srcRect l="659" r="9012" b="2"/>
          <a:stretch>
            <a:fillRect/>
          </a:stretch>
        </p:blipFill>
        <p:spPr bwMode="auto">
          <a:xfrm>
            <a:off x="468313" y="476250"/>
            <a:ext cx="4225925" cy="3508375"/>
          </a:xfrm>
          <a:prstGeom prst="rect">
            <a:avLst/>
          </a:prstGeom>
          <a:noFill/>
          <a:ln w="9525">
            <a:solidFill>
              <a:schemeClr val="accent1">
                <a:lumMod val="50000"/>
              </a:schemeClr>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932E2BDA6665F48BD3A82FA8E4BC38E" ma:contentTypeVersion="8" ma:contentTypeDescription="Creare un nuovo documento." ma:contentTypeScope="" ma:versionID="cfb55c452839bcab07e78c9725a1d752">
  <xsd:schema xmlns:xsd="http://www.w3.org/2001/XMLSchema" xmlns:xs="http://www.w3.org/2001/XMLSchema" xmlns:p="http://schemas.microsoft.com/office/2006/metadata/properties" xmlns:ns2="92b213f8-b9e4-42ac-910e-1dbba238a052" targetNamespace="http://schemas.microsoft.com/office/2006/metadata/properties" ma:root="true" ma:fieldsID="364d0f56f1179db1e19a2f3db99078a8" ns2:_="">
    <xsd:import namespace="92b213f8-b9e4-42ac-910e-1dbba238a05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b213f8-b9e4-42ac-910e-1dbba238a0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6BA91187-E6B7-48F2-B98D-D2F0BBA287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b213f8-b9e4-42ac-910e-1dbba238a0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6E90BF-3449-4CE5-80FE-85A0E0786CB5}">
  <ds:schemaRef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2283</TotalTime>
  <Words>4056</Words>
  <Application>Microsoft Office PowerPoint</Application>
  <PresentationFormat>Presentazione su schermo (4:3)</PresentationFormat>
  <Paragraphs>751</Paragraphs>
  <Slides>61</Slides>
  <Notes>6</Notes>
  <HiddenSlides>0</HiddenSlides>
  <MMClips>6</MMClips>
  <ScaleCrop>false</ScaleCrop>
  <HeadingPairs>
    <vt:vector size="4" baseType="variant">
      <vt:variant>
        <vt:lpstr>Tema</vt:lpstr>
      </vt:variant>
      <vt:variant>
        <vt:i4>1</vt:i4>
      </vt:variant>
      <vt:variant>
        <vt:lpstr>Titoli diapositive</vt:lpstr>
      </vt:variant>
      <vt:variant>
        <vt:i4>61</vt:i4>
      </vt:variant>
    </vt:vector>
  </HeadingPairs>
  <TitlesOfParts>
    <vt:vector size="62" baseType="lpstr">
      <vt:lpstr>Tema di Office</vt:lpstr>
      <vt:lpstr>“COMUNICARE L’ACCOGLIENZA”</vt:lpstr>
      <vt:lpstr>                                                                                                                Compito di realtà/Prodotto:   realizzazione di un prodotto multimediale (powerpoint) in cui viene presentata la Scuola Secondaria di I Grado “Giovanni Pascoli” di Perugia ad una redazione di giornalisti che svolgono un’inchiesta sull’accoglienza degli studenti non italofoni e approfondiscono in che modo la scuola si attiva per permettere e favorire la loro integrazione.  Il percorso proposto parte dalle riflessioni personali della classe sulla parola “Accoglienza”. Seguono alcune parti multilingue (albanese - moldavo - rumeno - che sono le lingue conosciute da 5 alunni della classe) intese come spazi di confronto e di scambio interculturale. Esse costituiscono un piccolo vocabolario di base di parole ed espressioni collegate al mondo scolastico ed ha anche la funzione di essere uno strumento linguistico agevole ed immediato per gli alunni appena arrivati nella nostra scuola che non  conoscono l’italiano.  La classe, suddivisa in 4 gruppi di lavoro con all’interno “ricercatori - giornalisti - cronisti -intervistati”, ha elaborato questionari, proposto interviste e redatto articoli. L’alunna moldava, inserita in classe ad anno scolastico iniziato (12 Dicembre 2019), è stata al centro di questa attività, coinvolta anche grazie all’azione di tutoraggio di alcuni/e studenti e studentesse che fin dall’inizio si occupano di affiancarla e guidarla per cercare  di stimolare le sue capacità di apprendimento della lingua italiana.   </vt:lpstr>
      <vt:lpstr>Quale significato ha per noi la parola accoglienza?</vt:lpstr>
      <vt:lpstr>Diapositiva 4</vt:lpstr>
      <vt:lpstr>  A = accettare, accettare una nuova persona nella tua vita  C = capire, capire le difficoltà di una persona  C = conoscere, conoscere la persona  O = orientare, orientare la persona  G = garantire, garantire sicurezza  L = legare, legare dei rapporti  I = introdurre, introdurre la persona nella società E = esperienza, una nuova esperienza N = nuovo, raggiungere nuovi traguardi Z = zoppicare, zoppicare fino al traguardo   A = amare, amare una nuova persona                                                                        Filippo, Giorgia, Guido, Riccardo, Tommaso </vt:lpstr>
      <vt:lpstr>Diapositiva 6</vt:lpstr>
      <vt:lpstr>  Alessandro:  La parola “accoglienza” per me significa avere un comportamento gentile, ospitale e caloroso nei confronti di qualcuno. Essere ben accolto in ogni situazione, come ad esempio a scuola o facendo dello sport o a casa di amici, per me è molto importante perché mi infonde fiducia e felicità. Per questo motivo cerco sempre di essere accogliente e disponibile con tutti i miei amici perché so di fargli piacere. E fin qui tutto è abbastanza facile, mentre non lo è quando bisogna accogliere delle persone molto diverse da me. Nessuno dovrebbe essere rifiutato perché è considerato “diverso” da noi, indipendentemente dal suo aspetto fisico o estrazione sociale, solo che alcune volte, un po’ per egoismo e un po’ per paura, mi risulta più facile richiudermi in me stesso. Comunque per me l’accoglienza ha grande valore perché tutti noi dovremmo cercare di essere disponibili e aperti nei confronti del prossimo, specialmente nei confronti delle persone meno fortunate di noi e più bisognose. Purtroppo questa vita frenetica spesso non ci permette di prestare attenzione e cure a chi ne ha bisogno, anche se quando riesci a farlo ti senti molto meglio e gratificato. Per questo io do un grande valore a questa parola perché mi piacerebbe essere sempre “accolto” e nello stesso tempo vorrei sempre “accogliere”.</vt:lpstr>
      <vt:lpstr>Diapositiva 8</vt:lpstr>
      <vt:lpstr>Diapositiva 9</vt:lpstr>
      <vt:lpstr>Diapositiva 10</vt:lpstr>
      <vt:lpstr>Diapositiva 11</vt:lpstr>
      <vt:lpstr>Diapositiva 12</vt:lpstr>
      <vt:lpstr>Diapositiva 13</vt:lpstr>
      <vt:lpstr>              PROPONIAMO   UN PICCOLO VOCABOLARIO          DELL’ACCOGLIENZA        AI COMPAGNI APPENA          ARRIVATI CHE NON        CONOSCONO ANCORA                 L’ITALIANO                       TRADUZIONI DI TERMINI ED ESPRESSIONI            UTILI A SCUOLA IN       ALBANESE, MOLDAVO, RUMENO     (LE LINGUE PARLATE DA            5 ALUNNI/E DELLA CLASSE) </vt:lpstr>
      <vt:lpstr>Diapositiva 15</vt:lpstr>
      <vt:lpstr>Diapositiva 16</vt:lpstr>
      <vt:lpstr>Diapositiva 17</vt:lpstr>
      <vt:lpstr>Diapositiva 18</vt:lpstr>
      <vt:lpstr>Mappa della scuola</vt:lpstr>
      <vt:lpstr>Diapositiva 20</vt:lpstr>
      <vt:lpstr>Parole utili a scuola: oggetti scolastici</vt:lpstr>
      <vt:lpstr>Diapositiva 22</vt:lpstr>
      <vt:lpstr>Diapositiva 23</vt:lpstr>
      <vt:lpstr>Diapositiva 24</vt:lpstr>
      <vt:lpstr>Diapositiva 25</vt:lpstr>
      <vt:lpstr>Diapositiva 26</vt:lpstr>
      <vt:lpstr>Diapositiva 27</vt:lpstr>
      <vt:lpstr>Diapositiva 28</vt:lpstr>
      <vt:lpstr>Diapositiva 29</vt:lpstr>
      <vt:lpstr>Diapositiva 30</vt:lpstr>
      <vt:lpstr> Gli alunni ci fanno da guida per orientarci  all’interno del plesso scolastico  </vt:lpstr>
      <vt:lpstr>La bidelleria</vt:lpstr>
      <vt:lpstr>- Orario scolastico e materie -    un esempio: orario settimanale della classe 2^I</vt:lpstr>
      <vt:lpstr>Dirigendoci verso la 2^I notiamo la segnaletica sul pavimento  e chiediamo ai ragazzi come sono organizzate le aule</vt:lpstr>
      <vt:lpstr>Diapositiva 35</vt:lpstr>
      <vt:lpstr>        La disposizione dei banchi in aula</vt:lpstr>
      <vt:lpstr>Ci spostiamo e chiediamo notizie riguardanti  i laboratori e i progetti che caratterizzano la scuola</vt:lpstr>
      <vt:lpstr>Diapositiva 38</vt:lpstr>
      <vt:lpstr>Le scaffalature e i libri della biblioteca sono stati collocati momentaneamente nell’atrio vicino alla bidelleria</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    GIORNALISTA (ALESSANDRO): è stato impegnativo imparare l’italiano?  INTERVISTATA (NICOLETA): per me non è stato molto difficile imparare l’italiano  dato che avevo iniziato a studiarlo un po’ in Moldavia.  GIORNALISTA (ALESSANDRO): quali attività hai fatto l’anno scorso e quest’anno per  imparare l’italiano?   INTERVISTATA (NICOLETA): lo scorso anno non ho potuto  partecipare a nessun progetto perché quando sono arrivata il corso di L2 era già terminato, ma per  imparare l’italiano ho parlato a scuola con i miei amici, ho fatto tanti sforzi a casa  da sola, consultando il dizionario ed infine ho guardato molti film e letto libri in italiano. A scuola, inizialmente, le Prof.sse delle varie discipline mi hanno dato del materiale semplificato su quello che avevano fatto i miei compagni di classe prima che io venissi in Italia.  La Prof.ssa Santoro mi ha dato una grammatica facile con la traduzione nella mia lingua ed un libricino con disegni e raffigurazioni e le parole più importanti in italiano (riguardanti le parti del corpo, il cibo, il tempo…); io l’ho ricopiato tutto  sul mio quaderno con le traduzioni dei termini nella mia lingua in modo da memorizzare bene i termini corrispondenti in italiano; inoltre, quando c’erano     </vt:lpstr>
      <vt:lpstr>Diapositiva 52</vt:lpstr>
      <vt:lpstr>Diapositiva 53</vt:lpstr>
      <vt:lpstr>Diapositiva 54</vt:lpstr>
      <vt:lpstr>Diapositiva 55</vt:lpstr>
      <vt:lpstr>La redazione giornalistica intervista ARBER  - alunno di nazionalità albanese che vive in Italia da circa 4 anni -</vt:lpstr>
      <vt:lpstr>Diapositiva 57</vt:lpstr>
      <vt:lpstr>Diapositiva 58</vt:lpstr>
      <vt:lpstr>Diapositiva 59</vt:lpstr>
      <vt:lpstr>Storie di migrazioni</vt:lpstr>
      <vt:lpstr>Diapositiva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L’ACCOGLIENZA</dc:title>
  <dc:creator>Martina</dc:creator>
  <cp:lastModifiedBy>milena</cp:lastModifiedBy>
  <cp:revision>269</cp:revision>
  <dcterms:created xsi:type="dcterms:W3CDTF">2020-10-29T16:55:24Z</dcterms:created>
  <dcterms:modified xsi:type="dcterms:W3CDTF">2020-12-27T19:39:41Z</dcterms:modified>
</cp:coreProperties>
</file>