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6660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35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887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559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949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806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879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22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011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438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98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611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76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417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9357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338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67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0DB37-681F-45EC-91C9-50A60507FE7B}" type="datetimeFigureOut">
              <a:rPr lang="it-IT" smtClean="0"/>
              <a:pPr/>
              <a:t>02/12/2017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3EF2FB-F34A-4489-AD13-4A3A88EC23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5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6882">
            <a:off x="317682" y="651881"/>
            <a:ext cx="10502386" cy="315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88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643" y="328246"/>
            <a:ext cx="4126860" cy="1688123"/>
          </a:xfrm>
        </p:spPr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 err="1" smtClean="0"/>
              <a:t>nobel</a:t>
            </a:r>
            <a:r>
              <a:rPr lang="it-IT" dirty="0"/>
              <a:t> </a:t>
            </a:r>
            <a:r>
              <a:rPr lang="it-IT" dirty="0" smtClean="0"/>
              <a:t>per la fisica 2017 a </a:t>
            </a:r>
            <a:r>
              <a:rPr lang="it-IT" dirty="0" err="1" smtClean="0"/>
              <a:t>perugia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005" y="644769"/>
            <a:ext cx="5869822" cy="440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642" y="2181514"/>
            <a:ext cx="4126861" cy="266553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giorno 17 novembre 2017, LETIZIA, CAROLINA, BENEDETTA,  TOMMASO M.,  GIULIA, GIULIO, FEDERICA S. E PIETRO, insieme (GRAZIE) alla prof. Boccali hanno partecipato all’incontro organizzato dal post con il premio </a:t>
            </a:r>
            <a:r>
              <a:rPr lang="it-IT" dirty="0" err="1" smtClean="0"/>
              <a:t>nobel</a:t>
            </a:r>
            <a:r>
              <a:rPr lang="it-IT" dirty="0" smtClean="0"/>
              <a:t> per la fisica 2017,</a:t>
            </a:r>
            <a:r>
              <a:rPr lang="it-IT" u="sng" dirty="0" smtClean="0">
                <a:solidFill>
                  <a:srgbClr val="FF0000"/>
                </a:solidFill>
              </a:rPr>
              <a:t> BARRY BARISH </a:t>
            </a:r>
            <a:r>
              <a:rPr lang="it-IT" dirty="0" smtClean="0"/>
              <a:t>, CHE HA SCOPERTO LE ONDE GRAVITAZIONALI.</a:t>
            </a:r>
          </a:p>
        </p:txBody>
      </p:sp>
    </p:spTree>
    <p:extLst>
      <p:ext uri="{BB962C8B-B14F-4D97-AF65-F5344CB8AC3E}">
        <p14:creationId xmlns:p14="http://schemas.microsoft.com/office/powerpoint/2010/main" xmlns="" val="27274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>
          <a:xfrm>
            <a:off x="215281" y="726831"/>
            <a:ext cx="5913376" cy="504633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DOPO UNA </a:t>
            </a:r>
            <a:r>
              <a:rPr lang="it-IT" dirty="0" smtClean="0"/>
              <a:t>EMOZIONANTE </a:t>
            </a:r>
            <a:r>
              <a:rPr lang="it-IT" dirty="0" smtClean="0"/>
              <a:t>«STANDING OVATION» </a:t>
            </a:r>
            <a:r>
              <a:rPr lang="it-IT" dirty="0" smtClean="0"/>
              <a:t>ALL’ENTRATA </a:t>
            </a:r>
            <a:r>
              <a:rPr lang="it-IT" dirty="0" smtClean="0"/>
              <a:t>DI BARRY </a:t>
            </a:r>
            <a:r>
              <a:rPr lang="it-IT" dirty="0" err="1" smtClean="0"/>
              <a:t>baRISH</a:t>
            </a:r>
            <a:r>
              <a:rPr lang="it-IT" dirty="0" smtClean="0"/>
              <a:t>, IL PRESIDENTE DELLA FONDAZIONE POST, </a:t>
            </a:r>
            <a:r>
              <a:rPr lang="it-IT" dirty="0" smtClean="0"/>
              <a:t> IL </a:t>
            </a:r>
            <a:r>
              <a:rPr lang="it-IT" dirty="0" smtClean="0"/>
              <a:t>PROF. LUCA GAMMAITONI, HA PRESENTATO I NUOVI CAMBIAMENTI DEL MUSEO POST DOPO IL SUO ARRIVO: L’ ENTRATA è GRATUITA E GLI ORARI DI APERTURA </a:t>
            </a:r>
            <a:r>
              <a:rPr lang="it-IT" dirty="0" smtClean="0"/>
              <a:t>SONO STATI  </a:t>
            </a:r>
            <a:r>
              <a:rPr lang="it-IT" dirty="0" smtClean="0"/>
              <a:t>PROLUNGATI (15.30-19.30).</a:t>
            </a:r>
          </a:p>
          <a:p>
            <a:pPr marL="0" indent="0">
              <a:buNone/>
            </a:pPr>
            <a:r>
              <a:rPr lang="it-IT" dirty="0" smtClean="0"/>
              <a:t>Durante QUESTO INCONTRO abbiamo avuto modo di conoscere </a:t>
            </a:r>
            <a:r>
              <a:rPr lang="it-IT" dirty="0"/>
              <a:t>dal vivo e </a:t>
            </a:r>
            <a:r>
              <a:rPr lang="it-IT" dirty="0" smtClean="0"/>
              <a:t>chiacchierare </a:t>
            </a:r>
            <a:r>
              <a:rPr lang="it-IT" dirty="0"/>
              <a:t>in maniera </a:t>
            </a:r>
            <a:r>
              <a:rPr lang="it-IT" dirty="0" smtClean="0"/>
              <a:t>informale con uno dei tre scienziati che si SONO </a:t>
            </a:r>
            <a:r>
              <a:rPr lang="it-IT" dirty="0" err="1" smtClean="0"/>
              <a:t>aggiudicatI</a:t>
            </a:r>
            <a:r>
              <a:rPr lang="it-IT" dirty="0" smtClean="0"/>
              <a:t> il premio </a:t>
            </a:r>
            <a:r>
              <a:rPr lang="it-IT" dirty="0" err="1" smtClean="0"/>
              <a:t>nobel</a:t>
            </a:r>
            <a:r>
              <a:rPr lang="it-IT" dirty="0" smtClean="0"/>
              <a:t> per la fisica</a:t>
            </a:r>
            <a:r>
              <a:rPr lang="it-IT" dirty="0"/>
              <a:t> </a:t>
            </a:r>
            <a:r>
              <a:rPr lang="it-IT" dirty="0" smtClean="0"/>
              <a:t>2017.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44182" y="136578"/>
            <a:ext cx="6963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TU PER TU CON IL NOBEL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Risultati immagini per post perugia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35" y="1444625"/>
            <a:ext cx="3198813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7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3850" y="171450"/>
            <a:ext cx="3038819" cy="13001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Che cosa è un </a:t>
            </a:r>
            <a:r>
              <a:rPr lang="it-IT" dirty="0" err="1" smtClean="0"/>
              <a:t>nobel</a:t>
            </a:r>
            <a:r>
              <a:rPr lang="it-IT" dirty="0"/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42877" y="171450"/>
            <a:ext cx="7529512" cy="5343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/>
              <a:t>il Premio Nobel è un’onorificenza assegnata </a:t>
            </a:r>
            <a:r>
              <a:rPr lang="it-IT" u="sng" dirty="0"/>
              <a:t>dal governo </a:t>
            </a:r>
            <a:r>
              <a:rPr lang="it-IT" u="sng" dirty="0" smtClean="0"/>
              <a:t>svedese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Il riconoscimento è attribuito annualmente a studiosi e persone che si sono distinte per le loro ricerche, per le loro scoperte ed invenzioni, per l’opera </a:t>
            </a:r>
            <a:r>
              <a:rPr lang="it-IT" dirty="0" smtClean="0"/>
              <a:t>letteraria E </a:t>
            </a:r>
            <a:r>
              <a:rPr lang="it-IT" dirty="0"/>
              <a:t>per l’impegno in favore della pace mondiale.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Viene </a:t>
            </a:r>
            <a:r>
              <a:rPr lang="it-IT" u="sng" dirty="0"/>
              <a:t>considerato </a:t>
            </a:r>
            <a:r>
              <a:rPr lang="it-IT" u="sng" dirty="0" smtClean="0"/>
              <a:t>il </a:t>
            </a:r>
            <a:r>
              <a:rPr lang="it-IT" u="sng" dirty="0"/>
              <a:t>premio di maggiore qualità dell’epoca contemporanea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Istituito</a:t>
            </a:r>
            <a:r>
              <a:rPr lang="it-IT" dirty="0"/>
              <a:t> </a:t>
            </a:r>
            <a:r>
              <a:rPr lang="it-IT" dirty="0" smtClean="0"/>
              <a:t>da </a:t>
            </a:r>
            <a:r>
              <a:rPr lang="it-IT" dirty="0"/>
              <a:t> </a:t>
            </a:r>
            <a:r>
              <a:rPr lang="it-IT" dirty="0">
                <a:solidFill>
                  <a:schemeClr val="accent1"/>
                </a:solidFill>
              </a:rPr>
              <a:t>Alfred Nobel </a:t>
            </a:r>
            <a:r>
              <a:rPr lang="it-IT" dirty="0"/>
              <a:t>(1833-1896</a:t>
            </a:r>
            <a:r>
              <a:rPr lang="it-IT" dirty="0" smtClean="0"/>
              <a:t>), industriale </a:t>
            </a:r>
            <a:r>
              <a:rPr lang="it-IT" dirty="0"/>
              <a:t>svedese e inventore della dinamite, la prima assegnazione è datata </a:t>
            </a:r>
            <a:r>
              <a:rPr lang="it-IT" dirty="0" smtClean="0"/>
              <a:t>AL 1901</a:t>
            </a:r>
            <a:r>
              <a:rPr lang="it-IT" dirty="0"/>
              <a:t>, quando furono consegnati il premio per la</a:t>
            </a:r>
            <a:r>
              <a:rPr lang="it-IT" i="1" dirty="0"/>
              <a:t> </a:t>
            </a:r>
            <a:r>
              <a:rPr lang="it-IT" i="1" u="sng" dirty="0"/>
              <a:t>pace</a:t>
            </a:r>
            <a:r>
              <a:rPr lang="it-IT" dirty="0"/>
              <a:t>, </a:t>
            </a:r>
            <a:r>
              <a:rPr lang="it-IT" dirty="0" smtClean="0"/>
              <a:t> per </a:t>
            </a:r>
            <a:r>
              <a:rPr lang="it-IT" dirty="0"/>
              <a:t>la </a:t>
            </a:r>
            <a:r>
              <a:rPr lang="it-IT" i="1" u="sng" dirty="0"/>
              <a:t>letteratura</a:t>
            </a:r>
            <a:r>
              <a:rPr lang="it-IT" i="1" dirty="0"/>
              <a:t>, </a:t>
            </a:r>
            <a:r>
              <a:rPr lang="it-IT" i="1" dirty="0" smtClean="0"/>
              <a:t> </a:t>
            </a:r>
            <a:r>
              <a:rPr lang="it-IT" dirty="0" smtClean="0"/>
              <a:t>per </a:t>
            </a:r>
            <a:r>
              <a:rPr lang="it-IT" dirty="0"/>
              <a:t>la </a:t>
            </a:r>
            <a:r>
              <a:rPr lang="it-IT" i="1" u="sng" dirty="0"/>
              <a:t>chimica</a:t>
            </a:r>
            <a:r>
              <a:rPr lang="it-IT" u="sng" dirty="0"/>
              <a:t>,</a:t>
            </a:r>
            <a:r>
              <a:rPr lang="it-IT" dirty="0"/>
              <a:t> </a:t>
            </a:r>
            <a:r>
              <a:rPr lang="it-IT" dirty="0" smtClean="0"/>
              <a:t> per </a:t>
            </a:r>
            <a:r>
              <a:rPr lang="it-IT" dirty="0"/>
              <a:t>la </a:t>
            </a:r>
            <a:r>
              <a:rPr lang="it-IT" i="1" u="sng" dirty="0" smtClean="0"/>
              <a:t>medicina 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/>
              <a:t> per </a:t>
            </a:r>
            <a:r>
              <a:rPr lang="it-IT" dirty="0" smtClean="0"/>
              <a:t>la </a:t>
            </a:r>
            <a:r>
              <a:rPr lang="it-IT" i="1" u="sng" dirty="0" smtClean="0"/>
              <a:t>fisica</a:t>
            </a:r>
            <a:r>
              <a:rPr lang="it-IT" dirty="0" smtClean="0"/>
              <a:t>. </a:t>
            </a:r>
            <a:r>
              <a:rPr lang="it-IT" dirty="0"/>
              <a:t>Dal 1969 è stato istituito anche il </a:t>
            </a:r>
            <a:r>
              <a:rPr lang="it-IT" i="1" u="sng" dirty="0"/>
              <a:t>premio per l’economia</a:t>
            </a:r>
            <a:r>
              <a:rPr lang="it-IT" u="sng" dirty="0"/>
              <a:t>. </a:t>
            </a:r>
            <a:r>
              <a:rPr lang="it-IT" dirty="0"/>
              <a:t>Questi sono comunemente </a:t>
            </a:r>
            <a:r>
              <a:rPr lang="it-IT" u="sng" dirty="0"/>
              <a:t>ritenuti i più prestigiosi premi assegnabili in tali campi</a:t>
            </a:r>
            <a:r>
              <a:rPr lang="it-IT" dirty="0"/>
              <a:t>. Sebbene sia spesso fonte di controversie politiche, il Premio Nobel per la pace conferisce </a:t>
            </a:r>
            <a:r>
              <a:rPr lang="it-IT" u="sng" dirty="0"/>
              <a:t>grande prestigio e considerazione.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</a:t>
            </a:r>
            <a:r>
              <a:rPr lang="it-IT" dirty="0"/>
              <a:t>Nobel vengono consegnati con una </a:t>
            </a:r>
            <a:r>
              <a:rPr lang="it-IT" u="sng" dirty="0"/>
              <a:t>cerimonia formale tenuta annualmente il 10 dicembre, l’anniversario della morte di Alfred </a:t>
            </a:r>
            <a:r>
              <a:rPr lang="it-IT" u="sng" dirty="0" smtClean="0"/>
              <a:t>Nobel,</a:t>
            </a:r>
            <a:r>
              <a:rPr lang="it-IT" dirty="0" smtClean="0"/>
              <a:t> in sedi diverse: quello </a:t>
            </a:r>
            <a:r>
              <a:rPr lang="it-IT" u="sng" dirty="0" smtClean="0"/>
              <a:t>per la fisica alla </a:t>
            </a:r>
            <a:r>
              <a:rPr lang="it-IT" u="sng" dirty="0"/>
              <a:t>Reale accademia svedese delle </a:t>
            </a:r>
            <a:r>
              <a:rPr lang="it-IT" u="sng" dirty="0" smtClean="0"/>
              <a:t>scienze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050" name="Picture 2" descr="Risultati immagini per foto premio nob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820" y="1985963"/>
            <a:ext cx="3957636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69256" y="100013"/>
            <a:ext cx="7145958" cy="5386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La prima domanda è stata: </a:t>
            </a:r>
            <a:r>
              <a:rPr lang="it-IT" u="sng" dirty="0" smtClean="0"/>
              <a:t>quale emozione ha provato nel vincere il premo </a:t>
            </a:r>
            <a:r>
              <a:rPr lang="it-IT" u="sng" dirty="0" err="1" smtClean="0"/>
              <a:t>nobel</a:t>
            </a:r>
            <a:r>
              <a:rPr lang="it-IT" u="sng" dirty="0" smtClean="0"/>
              <a:t>? </a:t>
            </a:r>
          </a:p>
          <a:p>
            <a:pPr marL="0" indent="0">
              <a:buNone/>
            </a:pPr>
            <a:r>
              <a:rPr lang="it-IT" u="sng" dirty="0" smtClean="0"/>
              <a:t> </a:t>
            </a:r>
            <a:r>
              <a:rPr lang="it-IT" dirty="0" smtClean="0"/>
              <a:t>sicuramente è stato un grandissimo traguardo dopo anni di lavoro, iniziati da </a:t>
            </a:r>
            <a:r>
              <a:rPr lang="it-IT" dirty="0" err="1" smtClean="0"/>
              <a:t>albert</a:t>
            </a:r>
            <a:r>
              <a:rPr lang="it-IT" dirty="0" smtClean="0"/>
              <a:t> </a:t>
            </a:r>
            <a:r>
              <a:rPr lang="it-IT" dirty="0" err="1" smtClean="0"/>
              <a:t>einsten</a:t>
            </a:r>
            <a:r>
              <a:rPr lang="it-IT" dirty="0" smtClean="0"/>
              <a:t>  un secolo fa e proseguiti da tantissimi altri scienziati, anche italiani come gazzotto e </a:t>
            </a:r>
            <a:r>
              <a:rPr lang="it-IT" dirty="0" err="1" smtClean="0"/>
              <a:t>amaldi</a:t>
            </a:r>
            <a:r>
              <a:rPr lang="it-IT" dirty="0" smtClean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Queste </a:t>
            </a:r>
            <a:r>
              <a:rPr lang="it-IT" dirty="0" smtClean="0"/>
              <a:t>onde gravitazionali sono state rilevate dalla </a:t>
            </a:r>
            <a:r>
              <a:rPr lang="it-IT" u="sng" dirty="0" err="1" smtClean="0"/>
              <a:t>ligo</a:t>
            </a:r>
            <a:r>
              <a:rPr lang="it-IT" u="sng" dirty="0" smtClean="0"/>
              <a:t>, </a:t>
            </a:r>
            <a:r>
              <a:rPr lang="it-IT" dirty="0" smtClean="0"/>
              <a:t> </a:t>
            </a:r>
            <a:r>
              <a:rPr lang="it-IT" dirty="0"/>
              <a:t>acronimo di Laser </a:t>
            </a:r>
            <a:r>
              <a:rPr lang="it-IT" dirty="0" err="1"/>
              <a:t>Interferometer</a:t>
            </a:r>
            <a:r>
              <a:rPr lang="it-IT" dirty="0"/>
              <a:t> </a:t>
            </a:r>
            <a:r>
              <a:rPr lang="it-IT" dirty="0" err="1"/>
              <a:t>Gravitational-Wave</a:t>
            </a:r>
            <a:r>
              <a:rPr lang="it-IT" dirty="0"/>
              <a:t> </a:t>
            </a:r>
            <a:r>
              <a:rPr lang="it-IT" dirty="0" err="1" smtClean="0"/>
              <a:t>Observatory</a:t>
            </a:r>
            <a:r>
              <a:rPr lang="it-IT" dirty="0" smtClean="0"/>
              <a:t>. 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Dal </a:t>
            </a:r>
            <a:r>
              <a:rPr lang="it-IT" dirty="0" smtClean="0"/>
              <a:t>giorno della scoperta, nel settembre 2015, sono arrivati ad avere delle vere e  proprie risposte  solo due mesi dopo, </a:t>
            </a:r>
            <a:r>
              <a:rPr lang="it-IT" dirty="0" err="1" smtClean="0"/>
              <a:t>perchè</a:t>
            </a:r>
            <a:r>
              <a:rPr lang="it-IT" dirty="0" smtClean="0"/>
              <a:t> hanno dovuto controllare se il sistema non </a:t>
            </a:r>
            <a:r>
              <a:rPr lang="it-IT" dirty="0" err="1" smtClean="0"/>
              <a:t>funzionaSSE</a:t>
            </a:r>
            <a:r>
              <a:rPr lang="it-IT" dirty="0" smtClean="0"/>
              <a:t> bene o se qualcuno lo avesse manomesso.</a:t>
            </a:r>
            <a:r>
              <a:rPr lang="it-IT" dirty="0"/>
              <a:t> 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Questo </a:t>
            </a:r>
            <a:r>
              <a:rPr lang="it-IT" dirty="0" smtClean="0"/>
              <a:t>premio non è solo un riconoscimento Alle persone che lo hanno vinto, ma anche  a tutti che hanno studiato anni e anni per questa scoperta.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/>
              <a:t>Insieme alla </a:t>
            </a:r>
            <a:r>
              <a:rPr lang="it-IT" dirty="0" err="1" smtClean="0"/>
              <a:t>ligo</a:t>
            </a:r>
            <a:r>
              <a:rPr lang="it-IT" dirty="0" smtClean="0"/>
              <a:t>, dietro c’è stato un grande lavoro anche </a:t>
            </a:r>
            <a:r>
              <a:rPr lang="it-IT" dirty="0" err="1" smtClean="0"/>
              <a:t>dElla</a:t>
            </a:r>
            <a:r>
              <a:rPr lang="it-IT" dirty="0" smtClean="0"/>
              <a:t> virgo, che si trova in </a:t>
            </a:r>
            <a:r>
              <a:rPr lang="it-IT" dirty="0" err="1" smtClean="0"/>
              <a:t>italia</a:t>
            </a:r>
            <a:r>
              <a:rPr lang="it-IT" dirty="0" smtClean="0"/>
              <a:t>, toscana. ECCO il motivo per cui </a:t>
            </a:r>
            <a:r>
              <a:rPr lang="it-IT" dirty="0" err="1" smtClean="0"/>
              <a:t>barry</a:t>
            </a:r>
            <a:r>
              <a:rPr lang="it-IT" dirty="0" smtClean="0"/>
              <a:t> </a:t>
            </a:r>
            <a:r>
              <a:rPr lang="it-IT" dirty="0" err="1" smtClean="0"/>
              <a:t>barish</a:t>
            </a:r>
            <a:r>
              <a:rPr lang="it-IT" dirty="0" smtClean="0"/>
              <a:t> E’ VENUTO in </a:t>
            </a:r>
            <a:r>
              <a:rPr lang="it-IT" dirty="0" err="1" smtClean="0"/>
              <a:t>italia</a:t>
            </a:r>
            <a:r>
              <a:rPr lang="it-IT" dirty="0" smtClean="0"/>
              <a:t>.</a:t>
            </a:r>
          </a:p>
        </p:txBody>
      </p:sp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5214" y="419098"/>
            <a:ext cx="4269977" cy="23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285199" y="2984256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ligo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ccia curva 6"/>
          <p:cNvSpPr/>
          <p:nvPr/>
        </p:nvSpPr>
        <p:spPr>
          <a:xfrm rot="10800000">
            <a:off x="11011694" y="2793205"/>
            <a:ext cx="673497" cy="6429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6" name="Picture 4" descr="Risultati immag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602" y="2957853"/>
            <a:ext cx="2848569" cy="21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10285199" y="4171951"/>
            <a:ext cx="496094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720602" y="4038928"/>
            <a:ext cx="938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virgo</a:t>
            </a:r>
            <a:endParaRPr lang="it-IT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272563" y="1356360"/>
            <a:ext cx="6073808" cy="4117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A questo incontro erano presenti molti ragazzi, genitori, professori e giornalisti.  le domande SONO STATE ANCHE DI TIPO non </a:t>
            </a:r>
            <a:r>
              <a:rPr lang="it-IT" dirty="0" err="1" smtClean="0"/>
              <a:t>scientificO</a:t>
            </a:r>
            <a:r>
              <a:rPr lang="it-IT" dirty="0"/>
              <a:t>,</a:t>
            </a:r>
            <a:r>
              <a:rPr lang="it-IT" dirty="0" smtClean="0"/>
              <a:t> relative alla vita DI TUTTI I GIORNI: </a:t>
            </a:r>
          </a:p>
          <a:p>
            <a:pPr marL="0" indent="0">
              <a:buNone/>
            </a:pPr>
            <a:r>
              <a:rPr lang="it-IT" dirty="0" smtClean="0"/>
              <a:t>Come cambierà la vita dopo questa scoperta? Chiede  una ragazzina di 11 anni. </a:t>
            </a:r>
          </a:p>
          <a:p>
            <a:pPr marL="0" indent="0">
              <a:buNone/>
            </a:pPr>
            <a:r>
              <a:rPr lang="it-IT" dirty="0" smtClean="0"/>
              <a:t>«La conoscenza ha un impatto sulle nostre vite anche se non ce ne accorgiamo e la scienza ci aiuta a capire il mondo che ci circonda» - risponde </a:t>
            </a:r>
            <a:r>
              <a:rPr lang="it-IT" dirty="0" err="1" smtClean="0"/>
              <a:t>barry</a:t>
            </a:r>
            <a:r>
              <a:rPr lang="it-IT" dirty="0" smtClean="0"/>
              <a:t> </a:t>
            </a:r>
            <a:r>
              <a:rPr lang="it-IT" dirty="0" err="1" smtClean="0"/>
              <a:t>barish</a:t>
            </a:r>
            <a:r>
              <a:rPr lang="it-IT" dirty="0" smtClean="0"/>
              <a:t> – </a:t>
            </a:r>
            <a:r>
              <a:rPr lang="it-IT" dirty="0" smtClean="0"/>
              <a:t>AIUTANDO un genitore  A FARGLI CAPIRE che le risposte a questa vita si trovano nelle </a:t>
            </a:r>
            <a:r>
              <a:rPr lang="it-IT" dirty="0" err="1" smtClean="0"/>
              <a:t>bibLiotEche</a:t>
            </a:r>
            <a:r>
              <a:rPr lang="it-IT" dirty="0" smtClean="0"/>
              <a:t>, NEI musei e se non arrivano, l’importante è dare vita ad un </a:t>
            </a:r>
            <a:r>
              <a:rPr lang="it-IT" dirty="0" smtClean="0"/>
              <a:t>interrogativo.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279090" y="-406330"/>
            <a:ext cx="3429637" cy="4917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Freccia in giù 18"/>
          <p:cNvSpPr/>
          <p:nvPr/>
        </p:nvSpPr>
        <p:spPr>
          <a:xfrm>
            <a:off x="10927106" y="3725187"/>
            <a:ext cx="750277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8521420" y="4457881"/>
            <a:ext cx="31559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ARTICOLO DI GIORNALE DEL 18/11/2017  DEL MESSAGGERO UMBRIA 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337499"/>
            <a:ext cx="6009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nostri interrogativi 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5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9" grpId="0" animBg="1"/>
      <p:bldP spid="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799" y="1475711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TRA TUTTE LE DOMANDE NON POTEVA MANCARE LA NOSTRA: </a:t>
            </a:r>
            <a:r>
              <a:rPr lang="it-IT" dirty="0" smtClean="0"/>
              <a:t>“SCOPRIRE </a:t>
            </a:r>
            <a:r>
              <a:rPr lang="it-IT" dirty="0" smtClean="0"/>
              <a:t>QUESTE ONDE CHE </a:t>
            </a:r>
            <a:r>
              <a:rPr lang="it-IT" dirty="0" smtClean="0"/>
              <a:t>VIAGGIANO </a:t>
            </a:r>
            <a:r>
              <a:rPr lang="it-IT" dirty="0" smtClean="0"/>
              <a:t>DA </a:t>
            </a:r>
            <a:r>
              <a:rPr lang="it-IT" dirty="0" smtClean="0"/>
              <a:t>PIU’ </a:t>
            </a:r>
            <a:r>
              <a:rPr lang="it-IT" dirty="0" err="1" smtClean="0"/>
              <a:t>DI</a:t>
            </a:r>
            <a:r>
              <a:rPr lang="it-IT" dirty="0" smtClean="0"/>
              <a:t> UN MILIARDO </a:t>
            </a:r>
            <a:r>
              <a:rPr lang="it-IT" dirty="0" smtClean="0"/>
              <a:t>DI ANNI MA CHE NON SI </a:t>
            </a:r>
            <a:r>
              <a:rPr lang="it-IT" dirty="0" smtClean="0"/>
              <a:t>ERA </a:t>
            </a:r>
            <a:r>
              <a:rPr lang="it-IT" dirty="0" smtClean="0"/>
              <a:t>MAI </a:t>
            </a:r>
            <a:r>
              <a:rPr lang="it-IT" dirty="0" smtClean="0"/>
              <a:t>RIUSCITI </a:t>
            </a:r>
            <a:r>
              <a:rPr lang="it-IT" dirty="0" smtClean="0"/>
              <a:t>A </a:t>
            </a:r>
            <a:r>
              <a:rPr lang="it-IT" dirty="0" smtClean="0"/>
              <a:t>REGISTRARE</a:t>
            </a:r>
            <a:r>
              <a:rPr lang="it-IT" dirty="0" smtClean="0"/>
              <a:t>, CI FA SENTIRE </a:t>
            </a:r>
            <a:r>
              <a:rPr lang="it-IT" dirty="0" smtClean="0"/>
              <a:t>ANCORA </a:t>
            </a:r>
            <a:r>
              <a:rPr lang="it-IT" dirty="0" smtClean="0"/>
              <a:t>Più PICCOLI IN QUESTO UNIVERSO </a:t>
            </a:r>
            <a:r>
              <a:rPr lang="it-IT" dirty="0" err="1" smtClean="0"/>
              <a:t>COSì</a:t>
            </a:r>
            <a:r>
              <a:rPr lang="it-IT" dirty="0" smtClean="0"/>
              <a:t> GRANDE</a:t>
            </a:r>
            <a:r>
              <a:rPr lang="it-IT" dirty="0" smtClean="0"/>
              <a:t>?”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BARRY BARISH NELLA SUA RISPOSTA HA </a:t>
            </a:r>
            <a:r>
              <a:rPr lang="it-IT" dirty="0" smtClean="0"/>
              <a:t>SOLO RIBADITO </a:t>
            </a:r>
            <a:r>
              <a:rPr lang="it-IT" dirty="0" smtClean="0"/>
              <a:t>CHE SIAMO COMUNQUE </a:t>
            </a:r>
            <a:r>
              <a:rPr lang="it-IT" dirty="0" smtClean="0"/>
              <a:t>PICCOLISSIMI; </a:t>
            </a:r>
            <a:r>
              <a:rPr lang="it-IT" dirty="0" smtClean="0"/>
              <a:t>DA Ciò ABBIAMO DEDOTTO CHE LA SUA VISIONE E’ SOLO ED ESCLUSIVAMENTE DI TIPO SCIENTIFICO IN QUANTO NON </a:t>
            </a:r>
            <a:r>
              <a:rPr lang="it-IT" dirty="0"/>
              <a:t>è ENTRATO NEL MERITO </a:t>
            </a:r>
            <a:r>
              <a:rPr lang="it-IT" dirty="0" smtClean="0"/>
              <a:t>DI ALCUNA POSSIBILITA’ DI </a:t>
            </a:r>
            <a:r>
              <a:rPr lang="it-IT" dirty="0" err="1" smtClean="0"/>
              <a:t>ENTITà</a:t>
            </a:r>
            <a:r>
              <a:rPr lang="it-IT" dirty="0" smtClean="0"/>
              <a:t> SUPERIORE A </a:t>
            </a:r>
            <a:r>
              <a:rPr lang="it-IT" dirty="0" smtClean="0"/>
              <a:t>QUELLA UMANA.  </a:t>
            </a: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912019" y="681335"/>
            <a:ext cx="5942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NOSTRA DOMANDA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10571"/>
            <a:ext cx="4455106" cy="2023252"/>
          </a:xfrm>
        </p:spPr>
        <p:txBody>
          <a:bodyPr>
            <a:normAutofit/>
          </a:bodyPr>
          <a:lstStyle/>
          <a:p>
            <a:r>
              <a:rPr lang="it-IT" sz="4400" dirty="0" smtClean="0"/>
              <a:t>…</a:t>
            </a:r>
            <a:r>
              <a:rPr lang="it-IT" sz="4400" dirty="0" err="1" smtClean="0"/>
              <a:t>Selfie</a:t>
            </a:r>
            <a:r>
              <a:rPr lang="it-IT" sz="4400" dirty="0" smtClean="0"/>
              <a:t>… …autografi…</a:t>
            </a:r>
            <a:endParaRPr lang="it-IT" sz="4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958" y="122360"/>
            <a:ext cx="3651417" cy="2738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6012" y="2161699"/>
            <a:ext cx="3887837" cy="3046978"/>
          </a:xfrm>
        </p:spPr>
        <p:txBody>
          <a:bodyPr>
            <a:noAutofit/>
          </a:bodyPr>
          <a:lstStyle/>
          <a:p>
            <a:r>
              <a:rPr lang="it-IT" sz="2800" dirty="0" smtClean="0"/>
              <a:t>Alla fine dell’ incontro non poteva mancare una bella foto di gruppo con </a:t>
            </a:r>
            <a:r>
              <a:rPr lang="it-IT" sz="2800" dirty="0" err="1" smtClean="0"/>
              <a:t>barry</a:t>
            </a:r>
            <a:r>
              <a:rPr lang="it-IT" sz="2800" dirty="0" smtClean="0"/>
              <a:t> </a:t>
            </a:r>
            <a:r>
              <a:rPr lang="it-IT" sz="2800" dirty="0" err="1" smtClean="0"/>
              <a:t>barish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837797" y="1707409"/>
            <a:ext cx="3272691" cy="245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270" y="3134716"/>
            <a:ext cx="3437105" cy="218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195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14493" y="1985161"/>
            <a:ext cx="582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BENEDETTA MARCONI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491533" y="3897855"/>
            <a:ext cx="506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CAROLINA CLERICI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8114" y="4855029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CLASSE 3 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443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605</TotalTime>
  <Words>639</Words>
  <Application>Microsoft Office PowerPoint</Application>
  <PresentationFormat>Personalizzato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Evento</vt:lpstr>
      <vt:lpstr>Diapositiva 1</vt:lpstr>
      <vt:lpstr>Il nobel per la fisica 2017 a perugia </vt:lpstr>
      <vt:lpstr>Diapositiva 3</vt:lpstr>
      <vt:lpstr>Che cosa è un nobel?</vt:lpstr>
      <vt:lpstr>Diapositiva 5</vt:lpstr>
      <vt:lpstr>Diapositiva 6</vt:lpstr>
      <vt:lpstr>Diapositiva 7</vt:lpstr>
      <vt:lpstr>…Selfie… …autografi…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Marconi</dc:creator>
  <cp:lastModifiedBy>sala docenti</cp:lastModifiedBy>
  <cp:revision>50</cp:revision>
  <dcterms:created xsi:type="dcterms:W3CDTF">2017-11-26T16:44:54Z</dcterms:created>
  <dcterms:modified xsi:type="dcterms:W3CDTF">2017-12-02T09:58:20Z</dcterms:modified>
</cp:coreProperties>
</file>