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8" autoAdjust="0"/>
    <p:restoredTop sz="94660"/>
  </p:normalViewPr>
  <p:slideViewPr>
    <p:cSldViewPr>
      <p:cViewPr varScale="1">
        <p:scale>
          <a:sx n="69" d="100"/>
          <a:sy n="69" d="100"/>
        </p:scale>
        <p:origin x="1476" y="1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06A406-C791-4F8A-900F-9798F28D6F22}" type="datetimeFigureOut">
              <a:rPr lang="it-IT" smtClean="0"/>
              <a:t>01/06/2018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B3576F-0028-485B-AFBF-7209AAE62292}" type="slidenum">
              <a:rPr lang="it-IT" smtClean="0"/>
              <a:t>‹N›</a:t>
            </a:fld>
            <a:endParaRPr lang="it-IT"/>
          </a:p>
        </p:txBody>
      </p:sp>
    </p:spTree>
    <p:extLst>
      <p:ext uri="{BB962C8B-B14F-4D97-AF65-F5344CB8AC3E}">
        <p14:creationId xmlns:p14="http://schemas.microsoft.com/office/powerpoint/2010/main" val="2020341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a:p>
            <a:endParaRPr lang="it-IT" dirty="0"/>
          </a:p>
        </p:txBody>
      </p:sp>
      <p:sp>
        <p:nvSpPr>
          <p:cNvPr id="4" name="Segnaposto numero diapositiva 3"/>
          <p:cNvSpPr>
            <a:spLocks noGrp="1"/>
          </p:cNvSpPr>
          <p:nvPr>
            <p:ph type="sldNum" sz="quarter" idx="10"/>
          </p:nvPr>
        </p:nvSpPr>
        <p:spPr/>
        <p:txBody>
          <a:bodyPr/>
          <a:lstStyle/>
          <a:p>
            <a:fld id="{E7B3576F-0028-485B-AFBF-7209AAE62292}" type="slidenum">
              <a:rPr lang="it-IT" smtClean="0"/>
              <a:t>7</a:t>
            </a:fld>
            <a:endParaRPr lang="it-IT"/>
          </a:p>
        </p:txBody>
      </p:sp>
    </p:spTree>
    <p:extLst>
      <p:ext uri="{BB962C8B-B14F-4D97-AF65-F5344CB8AC3E}">
        <p14:creationId xmlns:p14="http://schemas.microsoft.com/office/powerpoint/2010/main" val="2457975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7B3576F-0028-485B-AFBF-7209AAE62292}" type="slidenum">
              <a:rPr lang="it-IT" smtClean="0"/>
              <a:t>8</a:t>
            </a:fld>
            <a:endParaRPr lang="it-IT"/>
          </a:p>
        </p:txBody>
      </p:sp>
    </p:spTree>
    <p:extLst>
      <p:ext uri="{BB962C8B-B14F-4D97-AF65-F5344CB8AC3E}">
        <p14:creationId xmlns:p14="http://schemas.microsoft.com/office/powerpoint/2010/main" val="3938125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it-IT" smtClean="0"/>
              <a:t>Fare clic per modificare lo stile del titolo</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8470298-3EB9-42BB-8901-0525348EF8C9}" type="datetimeFigureOut">
              <a:rPr lang="it-IT" smtClean="0"/>
              <a:t>01/06/2018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5D3B3F5-DD91-4EFA-8C3E-359BEEF7FA5B}" type="slidenum">
              <a:rPr lang="it-IT" smtClean="0"/>
              <a:t>‹N›</a:t>
            </a:fld>
            <a:endParaRPr lang="it-IT"/>
          </a:p>
        </p:txBody>
      </p:sp>
    </p:spTree>
    <p:extLst>
      <p:ext uri="{BB962C8B-B14F-4D97-AF65-F5344CB8AC3E}">
        <p14:creationId xmlns:p14="http://schemas.microsoft.com/office/powerpoint/2010/main" val="2169550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88470298-3EB9-42BB-8901-0525348EF8C9}" type="datetimeFigureOut">
              <a:rPr lang="it-IT" smtClean="0"/>
              <a:t>01/06/2018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5D3B3F5-DD91-4EFA-8C3E-359BEEF7FA5B}" type="slidenum">
              <a:rPr lang="it-IT" smtClean="0"/>
              <a:t>‹N›</a:t>
            </a:fld>
            <a:endParaRPr lang="it-IT"/>
          </a:p>
        </p:txBody>
      </p:sp>
    </p:spTree>
    <p:extLst>
      <p:ext uri="{BB962C8B-B14F-4D97-AF65-F5344CB8AC3E}">
        <p14:creationId xmlns:p14="http://schemas.microsoft.com/office/powerpoint/2010/main" val="1071225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it-IT" smtClean="0"/>
              <a:t>Fare clic per modificare lo stile del titolo</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88470298-3EB9-42BB-8901-0525348EF8C9}" type="datetimeFigureOut">
              <a:rPr lang="it-IT" smtClean="0"/>
              <a:t>01/06/2018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5D3B3F5-DD91-4EFA-8C3E-359BEEF7FA5B}" type="slidenum">
              <a:rPr lang="it-IT" smtClean="0"/>
              <a:t>‹N›</a:t>
            </a:fld>
            <a:endParaRPr lang="it-IT"/>
          </a:p>
        </p:txBody>
      </p:sp>
    </p:spTree>
    <p:extLst>
      <p:ext uri="{BB962C8B-B14F-4D97-AF65-F5344CB8AC3E}">
        <p14:creationId xmlns:p14="http://schemas.microsoft.com/office/powerpoint/2010/main" val="3693341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it-IT" smtClean="0"/>
              <a:t>Fare clic per modificare lo stile del titolo</a:t>
            </a:r>
            <a:endParaRPr lang="en-US" dirty="0"/>
          </a:p>
        </p:txBody>
      </p:sp>
      <p:sp>
        <p:nvSpPr>
          <p:cNvPr id="14" name="Text Placeholder 3"/>
          <p:cNvSpPr>
            <a:spLocks noGrp="1"/>
          </p:cNvSpPr>
          <p:nvPr>
            <p:ph type="body" sz="half" idx="13"/>
          </p:nvPr>
        </p:nvSpPr>
        <p:spPr>
          <a:xfrm>
            <a:off x="1448177" y="3771174"/>
            <a:ext cx="5540814"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88470298-3EB9-42BB-8901-0525348EF8C9}" type="datetimeFigureOut">
              <a:rPr lang="it-IT" smtClean="0"/>
              <a:t>01/06/2018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5D3B3F5-DD91-4EFA-8C3E-359BEEF7FA5B}" type="slidenum">
              <a:rPr lang="it-IT" smtClean="0"/>
              <a:t>‹N›</a:t>
            </a:fld>
            <a:endParaRPr lang="it-IT"/>
          </a:p>
        </p:txBody>
      </p:sp>
      <p:sp>
        <p:nvSpPr>
          <p:cNvPr id="11" name="TextBox 10"/>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46086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88470298-3EB9-42BB-8901-0525348EF8C9}" type="datetimeFigureOut">
              <a:rPr lang="it-IT" smtClean="0"/>
              <a:t>01/06/2018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5D3B3F5-DD91-4EFA-8C3E-359BEEF7FA5B}" type="slidenum">
              <a:rPr lang="it-IT" smtClean="0"/>
              <a:t>‹N›</a:t>
            </a:fld>
            <a:endParaRPr lang="it-IT"/>
          </a:p>
        </p:txBody>
      </p:sp>
    </p:spTree>
    <p:extLst>
      <p:ext uri="{BB962C8B-B14F-4D97-AF65-F5344CB8AC3E}">
        <p14:creationId xmlns:p14="http://schemas.microsoft.com/office/powerpoint/2010/main" val="3752965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8470298-3EB9-42BB-8901-0525348EF8C9}" type="datetimeFigureOut">
              <a:rPr lang="it-IT" smtClean="0"/>
              <a:t>01/06/2018</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5D3B3F5-DD91-4EFA-8C3E-359BEEF7FA5B}" type="slidenum">
              <a:rPr lang="it-IT" smtClean="0"/>
              <a:t>‹N›</a:t>
            </a:fld>
            <a:endParaRPr lang="it-IT"/>
          </a:p>
        </p:txBody>
      </p:sp>
    </p:spTree>
    <p:extLst>
      <p:ext uri="{BB962C8B-B14F-4D97-AF65-F5344CB8AC3E}">
        <p14:creationId xmlns:p14="http://schemas.microsoft.com/office/powerpoint/2010/main" val="491881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8470298-3EB9-42BB-8901-0525348EF8C9}" type="datetimeFigureOut">
              <a:rPr lang="it-IT" smtClean="0"/>
              <a:t>01/06/2018</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5D3B3F5-DD91-4EFA-8C3E-359BEEF7FA5B}" type="slidenum">
              <a:rPr lang="it-IT" smtClean="0"/>
              <a:t>‹N›</a:t>
            </a:fld>
            <a:endParaRPr lang="it-IT"/>
          </a:p>
        </p:txBody>
      </p:sp>
    </p:spTree>
    <p:extLst>
      <p:ext uri="{BB962C8B-B14F-4D97-AF65-F5344CB8AC3E}">
        <p14:creationId xmlns:p14="http://schemas.microsoft.com/office/powerpoint/2010/main" val="327498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nchorCtr="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88470298-3EB9-42BB-8901-0525348EF8C9}" type="datetimeFigureOut">
              <a:rPr lang="it-IT" smtClean="0"/>
              <a:t>01/06/2018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5D3B3F5-DD91-4EFA-8C3E-359BEEF7FA5B}" type="slidenum">
              <a:rPr lang="it-IT" smtClean="0"/>
              <a:t>‹N›</a:t>
            </a:fld>
            <a:endParaRPr lang="it-IT"/>
          </a:p>
        </p:txBody>
      </p:sp>
    </p:spTree>
    <p:extLst>
      <p:ext uri="{BB962C8B-B14F-4D97-AF65-F5344CB8AC3E}">
        <p14:creationId xmlns:p14="http://schemas.microsoft.com/office/powerpoint/2010/main" val="772181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88470298-3EB9-42BB-8901-0525348EF8C9}" type="datetimeFigureOut">
              <a:rPr lang="it-IT" smtClean="0"/>
              <a:t>01/06/2018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5D3B3F5-DD91-4EFA-8C3E-359BEEF7FA5B}" type="slidenum">
              <a:rPr lang="it-IT" smtClean="0"/>
              <a:t>‹N›</a:t>
            </a:fld>
            <a:endParaRPr lang="it-IT"/>
          </a:p>
        </p:txBody>
      </p:sp>
    </p:spTree>
    <p:extLst>
      <p:ext uri="{BB962C8B-B14F-4D97-AF65-F5344CB8AC3E}">
        <p14:creationId xmlns:p14="http://schemas.microsoft.com/office/powerpoint/2010/main" val="4158162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88470298-3EB9-42BB-8901-0525348EF8C9}" type="datetimeFigureOut">
              <a:rPr lang="it-IT" smtClean="0"/>
              <a:t>01/06/2018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5D3B3F5-DD91-4EFA-8C3E-359BEEF7FA5B}" type="slidenum">
              <a:rPr lang="it-IT" smtClean="0"/>
              <a:t>‹N›</a:t>
            </a:fld>
            <a:endParaRPr lang="it-IT"/>
          </a:p>
        </p:txBody>
      </p:sp>
    </p:spTree>
    <p:extLst>
      <p:ext uri="{BB962C8B-B14F-4D97-AF65-F5344CB8AC3E}">
        <p14:creationId xmlns:p14="http://schemas.microsoft.com/office/powerpoint/2010/main" val="3339364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88470298-3EB9-42BB-8901-0525348EF8C9}" type="datetimeFigureOut">
              <a:rPr lang="it-IT" smtClean="0"/>
              <a:t>01/06/2018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5D3B3F5-DD91-4EFA-8C3E-359BEEF7FA5B}" type="slidenum">
              <a:rPr lang="it-IT" smtClean="0"/>
              <a:t>‹N›</a:t>
            </a:fld>
            <a:endParaRPr lang="it-IT"/>
          </a:p>
        </p:txBody>
      </p:sp>
    </p:spTree>
    <p:extLst>
      <p:ext uri="{BB962C8B-B14F-4D97-AF65-F5344CB8AC3E}">
        <p14:creationId xmlns:p14="http://schemas.microsoft.com/office/powerpoint/2010/main" val="4014076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88470298-3EB9-42BB-8901-0525348EF8C9}" type="datetimeFigureOut">
              <a:rPr lang="it-IT" smtClean="0"/>
              <a:t>01/06/2018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5D3B3F5-DD91-4EFA-8C3E-359BEEF7FA5B}" type="slidenum">
              <a:rPr lang="it-IT" smtClean="0"/>
              <a:t>‹N›</a:t>
            </a:fld>
            <a:endParaRPr lang="it-IT"/>
          </a:p>
        </p:txBody>
      </p:sp>
    </p:spTree>
    <p:extLst>
      <p:ext uri="{BB962C8B-B14F-4D97-AF65-F5344CB8AC3E}">
        <p14:creationId xmlns:p14="http://schemas.microsoft.com/office/powerpoint/2010/main" val="1272647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88470298-3EB9-42BB-8901-0525348EF8C9}" type="datetimeFigureOut">
              <a:rPr lang="it-IT" smtClean="0"/>
              <a:t>01/06/2018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5D3B3F5-DD91-4EFA-8C3E-359BEEF7FA5B}" type="slidenum">
              <a:rPr lang="it-IT" smtClean="0"/>
              <a:t>‹N›</a:t>
            </a:fld>
            <a:endParaRPr lang="it-IT"/>
          </a:p>
        </p:txBody>
      </p:sp>
    </p:spTree>
    <p:extLst>
      <p:ext uri="{BB962C8B-B14F-4D97-AF65-F5344CB8AC3E}">
        <p14:creationId xmlns:p14="http://schemas.microsoft.com/office/powerpoint/2010/main" val="808204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7" name="Date Placeholder 2"/>
          <p:cNvSpPr>
            <a:spLocks noGrp="1"/>
          </p:cNvSpPr>
          <p:nvPr>
            <p:ph type="dt" sz="half" idx="10"/>
          </p:nvPr>
        </p:nvSpPr>
        <p:spPr/>
        <p:txBody>
          <a:bodyPr/>
          <a:lstStyle/>
          <a:p>
            <a:fld id="{88470298-3EB9-42BB-8901-0525348EF8C9}" type="datetimeFigureOut">
              <a:rPr lang="it-IT" smtClean="0"/>
              <a:t>01/06/2018</a:t>
            </a:fld>
            <a:endParaRPr lang="it-IT"/>
          </a:p>
        </p:txBody>
      </p:sp>
      <p:sp>
        <p:nvSpPr>
          <p:cNvPr id="5" name="Footer Placeholder 3"/>
          <p:cNvSpPr>
            <a:spLocks noGrp="1"/>
          </p:cNvSpPr>
          <p:nvPr>
            <p:ph type="ftr" sz="quarter" idx="11"/>
          </p:nvPr>
        </p:nvSpPr>
        <p:spPr/>
        <p:txBody>
          <a:bodyPr/>
          <a:lstStyle/>
          <a:p>
            <a:endParaRPr lang="it-IT"/>
          </a:p>
        </p:txBody>
      </p:sp>
      <p:sp>
        <p:nvSpPr>
          <p:cNvPr id="6" name="Slide Number Placeholder 4"/>
          <p:cNvSpPr>
            <a:spLocks noGrp="1"/>
          </p:cNvSpPr>
          <p:nvPr>
            <p:ph type="sldNum" sz="quarter" idx="12"/>
          </p:nvPr>
        </p:nvSpPr>
        <p:spPr/>
        <p:txBody>
          <a:bodyPr/>
          <a:lstStyle/>
          <a:p>
            <a:fld id="{15D3B3F5-DD91-4EFA-8C3E-359BEEF7FA5B}" type="slidenum">
              <a:rPr lang="it-IT" smtClean="0"/>
              <a:t>‹N›</a:t>
            </a:fld>
            <a:endParaRPr lang="it-IT"/>
          </a:p>
        </p:txBody>
      </p:sp>
    </p:spTree>
    <p:extLst>
      <p:ext uri="{BB962C8B-B14F-4D97-AF65-F5344CB8AC3E}">
        <p14:creationId xmlns:p14="http://schemas.microsoft.com/office/powerpoint/2010/main" val="856167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8470298-3EB9-42BB-8901-0525348EF8C9}" type="datetimeFigureOut">
              <a:rPr lang="it-IT" smtClean="0"/>
              <a:t>01/06/2018</a:t>
            </a:fld>
            <a:endParaRPr lang="it-IT"/>
          </a:p>
        </p:txBody>
      </p:sp>
      <p:sp>
        <p:nvSpPr>
          <p:cNvPr id="5" name="Footer Placeholder 2"/>
          <p:cNvSpPr>
            <a:spLocks noGrp="1"/>
          </p:cNvSpPr>
          <p:nvPr>
            <p:ph type="ftr" sz="quarter" idx="11"/>
          </p:nvPr>
        </p:nvSpPr>
        <p:spPr/>
        <p:txBody>
          <a:bodyPr/>
          <a:lstStyle/>
          <a:p>
            <a:endParaRPr lang="it-IT"/>
          </a:p>
        </p:txBody>
      </p:sp>
      <p:sp>
        <p:nvSpPr>
          <p:cNvPr id="6" name="Slide Number Placeholder 3"/>
          <p:cNvSpPr>
            <a:spLocks noGrp="1"/>
          </p:cNvSpPr>
          <p:nvPr>
            <p:ph type="sldNum" sz="quarter" idx="12"/>
          </p:nvPr>
        </p:nvSpPr>
        <p:spPr/>
        <p:txBody>
          <a:bodyPr/>
          <a:lstStyle/>
          <a:p>
            <a:fld id="{15D3B3F5-DD91-4EFA-8C3E-359BEEF7FA5B}" type="slidenum">
              <a:rPr lang="it-IT" smtClean="0"/>
              <a:t>‹N›</a:t>
            </a:fld>
            <a:endParaRPr lang="it-IT"/>
          </a:p>
        </p:txBody>
      </p:sp>
    </p:spTree>
    <p:extLst>
      <p:ext uri="{BB962C8B-B14F-4D97-AF65-F5344CB8AC3E}">
        <p14:creationId xmlns:p14="http://schemas.microsoft.com/office/powerpoint/2010/main" val="1287573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7" name="Date Placeholder 4"/>
          <p:cNvSpPr>
            <a:spLocks noGrp="1"/>
          </p:cNvSpPr>
          <p:nvPr>
            <p:ph type="dt" sz="half" idx="10"/>
          </p:nvPr>
        </p:nvSpPr>
        <p:spPr/>
        <p:txBody>
          <a:bodyPr/>
          <a:lstStyle/>
          <a:p>
            <a:fld id="{88470298-3EB9-42BB-8901-0525348EF8C9}" type="datetimeFigureOut">
              <a:rPr lang="it-IT" smtClean="0"/>
              <a:t>01/06/2018</a:t>
            </a:fld>
            <a:endParaRPr lang="it-IT"/>
          </a:p>
        </p:txBody>
      </p:sp>
      <p:sp>
        <p:nvSpPr>
          <p:cNvPr id="5" name="Footer Placeholder 5"/>
          <p:cNvSpPr>
            <a:spLocks noGrp="1"/>
          </p:cNvSpPr>
          <p:nvPr>
            <p:ph type="ftr" sz="quarter" idx="11"/>
          </p:nvPr>
        </p:nvSpPr>
        <p:spPr/>
        <p:txBody>
          <a:bodyPr/>
          <a:lstStyle/>
          <a:p>
            <a:endParaRPr lang="it-IT"/>
          </a:p>
        </p:txBody>
      </p:sp>
      <p:sp>
        <p:nvSpPr>
          <p:cNvPr id="6" name="Slide Number Placeholder 6"/>
          <p:cNvSpPr>
            <a:spLocks noGrp="1"/>
          </p:cNvSpPr>
          <p:nvPr>
            <p:ph type="sldNum" sz="quarter" idx="12"/>
          </p:nvPr>
        </p:nvSpPr>
        <p:spPr/>
        <p:txBody>
          <a:bodyPr/>
          <a:lstStyle/>
          <a:p>
            <a:fld id="{15D3B3F5-DD91-4EFA-8C3E-359BEEF7FA5B}" type="slidenum">
              <a:rPr lang="it-IT" smtClean="0"/>
              <a:t>‹N›</a:t>
            </a:fld>
            <a:endParaRPr lang="it-IT"/>
          </a:p>
        </p:txBody>
      </p:sp>
    </p:spTree>
    <p:extLst>
      <p:ext uri="{BB962C8B-B14F-4D97-AF65-F5344CB8AC3E}">
        <p14:creationId xmlns:p14="http://schemas.microsoft.com/office/powerpoint/2010/main" val="2362954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88470298-3EB9-42BB-8901-0525348EF8C9}" type="datetimeFigureOut">
              <a:rPr lang="it-IT" smtClean="0"/>
              <a:t>01/06/2018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5D3B3F5-DD91-4EFA-8C3E-359BEEF7FA5B}" type="slidenum">
              <a:rPr lang="it-IT" smtClean="0"/>
              <a:t>‹N›</a:t>
            </a:fld>
            <a:endParaRPr lang="it-IT"/>
          </a:p>
        </p:txBody>
      </p:sp>
    </p:spTree>
    <p:extLst>
      <p:ext uri="{BB962C8B-B14F-4D97-AF65-F5344CB8AC3E}">
        <p14:creationId xmlns:p14="http://schemas.microsoft.com/office/powerpoint/2010/main" val="3562927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8470298-3EB9-42BB-8901-0525348EF8C9}" type="datetimeFigureOut">
              <a:rPr lang="it-IT" smtClean="0"/>
              <a:t>01/06/2018</a:t>
            </a:fld>
            <a:endParaRPr lang="it-IT"/>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15D3B3F5-DD91-4EFA-8C3E-359BEEF7FA5B}" type="slidenum">
              <a:rPr lang="it-IT" smtClean="0"/>
              <a:t>‹N›</a:t>
            </a:fld>
            <a:endParaRPr lang="it-IT"/>
          </a:p>
        </p:txBody>
      </p:sp>
    </p:spTree>
    <p:extLst>
      <p:ext uri="{BB962C8B-B14F-4D97-AF65-F5344CB8AC3E}">
        <p14:creationId xmlns:p14="http://schemas.microsoft.com/office/powerpoint/2010/main" val="2297584097"/>
      </p:ext>
    </p:extLst>
  </p:cSld>
  <p:clrMap bg1="dk1" tx1="lt1" bg2="dk2" tx2="lt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 id="2147484021" r:id="rId13"/>
    <p:sldLayoutId id="2147484022" r:id="rId14"/>
    <p:sldLayoutId id="2147484023" r:id="rId15"/>
    <p:sldLayoutId id="2147484024" r:id="rId16"/>
    <p:sldLayoutId id="214748402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1628800"/>
            <a:ext cx="8064896" cy="4032448"/>
          </a:xfrm>
        </p:spPr>
        <p:txBody>
          <a:bodyPr>
            <a:noAutofit/>
          </a:bodyPr>
          <a:lstStyle/>
          <a:p>
            <a:r>
              <a:rPr lang="it-IT" sz="6000" b="1" dirty="0" smtClean="0">
                <a:solidFill>
                  <a:srgbClr val="C00000"/>
                </a:solidFill>
              </a:rPr>
              <a:t>RACCONTO DI UN TESTIMONE DELLA SECONDA GUERRA MONDIALE</a:t>
            </a:r>
            <a:endParaRPr lang="it-IT" sz="6000" b="1" dirty="0">
              <a:solidFill>
                <a:srgbClr val="C00000"/>
              </a:solidFill>
            </a:endParaRPr>
          </a:p>
        </p:txBody>
      </p:sp>
    </p:spTree>
    <p:extLst>
      <p:ext uri="{BB962C8B-B14F-4D97-AF65-F5344CB8AC3E}">
        <p14:creationId xmlns:p14="http://schemas.microsoft.com/office/powerpoint/2010/main" val="378261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5877272"/>
            <a:ext cx="8208912"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Lavoro di:</a:t>
            </a:r>
          </a:p>
          <a:p>
            <a:pPr algn="ctr"/>
            <a:r>
              <a:rPr lang="it-IT"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TOMMASO MESSINA - </a:t>
            </a:r>
            <a:r>
              <a:rPr lang="it-IT"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BENEDETTA MARCONI - ISABELLA MOTTA</a:t>
            </a:r>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650" y="836712"/>
            <a:ext cx="8628684" cy="4901219"/>
          </a:xfrm>
          <a:prstGeom prst="rect">
            <a:avLst/>
          </a:prstGeom>
          <a:ln w="127000" cap="rnd">
            <a:solidFill>
              <a:srgbClr val="FFC000"/>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7517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404664"/>
            <a:ext cx="7258000" cy="4525963"/>
          </a:xfrm>
        </p:spPr>
        <p:txBody>
          <a:bodyPr>
            <a:normAutofit/>
          </a:bodyPr>
          <a:lstStyle/>
          <a:p>
            <a:pPr marL="0" indent="0">
              <a:buNone/>
            </a:pPr>
            <a:r>
              <a:rPr lang="it-IT" sz="2800" dirty="0" smtClean="0"/>
              <a:t>	Sabato </a:t>
            </a:r>
            <a:r>
              <a:rPr lang="it-IT" sz="2800" dirty="0" smtClean="0"/>
              <a:t>19 maggio, il signor Domenico Bartolini è venuto nella classe 3D per testimoniare ciò che ha vissuto durante la Seconda Guerra mondiale. </a:t>
            </a:r>
            <a:endParaRPr lang="it-IT" sz="28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622" y="2420888"/>
            <a:ext cx="7113984" cy="40016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4509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1718" y="190460"/>
            <a:ext cx="3639403" cy="764704"/>
          </a:xfrm>
        </p:spPr>
        <p:txBody>
          <a:bodyPr>
            <a:normAutofit/>
          </a:bodyPr>
          <a:lstStyle/>
          <a:p>
            <a:r>
              <a:rPr lang="it-IT" sz="3200" dirty="0" smtClean="0">
                <a:solidFill>
                  <a:schemeClr val="accent2"/>
                </a:solidFill>
              </a:rPr>
              <a:t>LA SUA INFANZIA</a:t>
            </a:r>
            <a:endParaRPr lang="it-IT" sz="3200" dirty="0">
              <a:solidFill>
                <a:schemeClr val="accent2"/>
              </a:solidFill>
            </a:endParaRPr>
          </a:p>
        </p:txBody>
      </p:sp>
      <p:pic>
        <p:nvPicPr>
          <p:cNvPr id="5" name="Segnaposto contenut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39952" y="548680"/>
            <a:ext cx="4716016" cy="3421217"/>
          </a:xfrm>
          <a:prstGeom prst="rect">
            <a:avLst/>
          </a:prstGeom>
          <a:ln>
            <a:noFill/>
          </a:ln>
          <a:effectLst>
            <a:softEdge rad="112500"/>
          </a:effectLst>
        </p:spPr>
      </p:pic>
      <p:sp>
        <p:nvSpPr>
          <p:cNvPr id="4" name="Segnaposto testo 3"/>
          <p:cNvSpPr>
            <a:spLocks noGrp="1"/>
          </p:cNvSpPr>
          <p:nvPr>
            <p:ph type="body" sz="half" idx="2"/>
          </p:nvPr>
        </p:nvSpPr>
        <p:spPr>
          <a:xfrm>
            <a:off x="694142" y="955164"/>
            <a:ext cx="3014553" cy="2895599"/>
          </a:xfrm>
        </p:spPr>
        <p:txBody>
          <a:bodyPr>
            <a:normAutofit lnSpcReduction="10000"/>
          </a:bodyPr>
          <a:lstStyle/>
          <a:p>
            <a:r>
              <a:rPr lang="it-IT" sz="2000" dirty="0" smtClean="0"/>
              <a:t>Domenico Bartolini nacque  il 20 febbraio 1928 a </a:t>
            </a:r>
            <a:r>
              <a:rPr lang="it-IT" sz="2338" dirty="0" smtClean="0"/>
              <a:t>Montecerignone</a:t>
            </a:r>
            <a:r>
              <a:rPr lang="it-IT" sz="2000" dirty="0" smtClean="0"/>
              <a:t>, </a:t>
            </a:r>
          </a:p>
          <a:p>
            <a:r>
              <a:rPr lang="it-IT" sz="2000" dirty="0" smtClean="0"/>
              <a:t>in provincia di Pesaro Urbino.</a:t>
            </a:r>
          </a:p>
          <a:p>
            <a:r>
              <a:rPr lang="it-IT" sz="2000" dirty="0" smtClean="0"/>
              <a:t>All’età di 10 anni si trasferì con la famiglia a Perugia.</a:t>
            </a:r>
            <a:endParaRPr lang="it-IT" sz="2000" dirty="0"/>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969897"/>
            <a:ext cx="3481569" cy="2611177"/>
          </a:xfrm>
          <a:prstGeom prst="rect">
            <a:avLst/>
          </a:prstGeom>
          <a:ln>
            <a:noFill/>
          </a:ln>
          <a:effectLst>
            <a:softEdge rad="112500"/>
          </a:effectLst>
        </p:spPr>
      </p:pic>
      <p:sp>
        <p:nvSpPr>
          <p:cNvPr id="8" name="Freccia in giù 7"/>
          <p:cNvSpPr/>
          <p:nvPr/>
        </p:nvSpPr>
        <p:spPr>
          <a:xfrm rot="10800000">
            <a:off x="7812360" y="4077072"/>
            <a:ext cx="648072"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rientrata 8"/>
          <p:cNvSpPr/>
          <p:nvPr/>
        </p:nvSpPr>
        <p:spPr>
          <a:xfrm rot="10800000">
            <a:off x="4139952" y="5622807"/>
            <a:ext cx="982927" cy="49461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5975312" y="4540487"/>
            <a:ext cx="3168688" cy="923330"/>
          </a:xfrm>
          <a:prstGeom prst="rect">
            <a:avLst/>
          </a:prstGeom>
          <a:noFill/>
        </p:spPr>
        <p:txBody>
          <a:bodyPr wrap="none" lIns="91440" tIns="45720" rIns="91440" bIns="45720">
            <a:spAutoFit/>
          </a:bodyPr>
          <a:lstStyle/>
          <a:p>
            <a:pPr algn="ctr"/>
            <a:r>
              <a:rPr lang="it-IT"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Montecerignone</a:t>
            </a:r>
            <a:r>
              <a:rPr lang="it-IT"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it-IT"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ettangolo 11"/>
          <p:cNvSpPr/>
          <p:nvPr/>
        </p:nvSpPr>
        <p:spPr>
          <a:xfrm>
            <a:off x="5241709" y="5306758"/>
            <a:ext cx="1622367" cy="923330"/>
          </a:xfrm>
          <a:prstGeom prst="rect">
            <a:avLst/>
          </a:prstGeom>
          <a:noFill/>
        </p:spPr>
        <p:txBody>
          <a:bodyPr wrap="none" lIns="91440" tIns="45720" rIns="91440" bIns="45720">
            <a:spAutoFit/>
          </a:bodyPr>
          <a:lstStyle/>
          <a:p>
            <a:pPr algn="ctr"/>
            <a:r>
              <a:rPr lang="it-IT"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Perugia</a:t>
            </a:r>
            <a:r>
              <a:rPr lang="it-IT"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it-IT"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7953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wipe(down)">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2">
                                            <p:txEl>
                                              <p:pRg st="0" end="0"/>
                                            </p:txEl>
                                          </p:spTgt>
                                        </p:tgtEl>
                                        <p:attrNameLst>
                                          <p:attrName>style.visibility</p:attrName>
                                        </p:attrNameLst>
                                      </p:cBhvr>
                                      <p:to>
                                        <p:strVal val="visible"/>
                                      </p:to>
                                    </p:set>
                                    <p:anim calcmode="lin" valueType="num">
                                      <p:cBhvr additive="base">
                                        <p:cTn id="5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504" y="548680"/>
            <a:ext cx="4752528" cy="5976664"/>
          </a:xfrm>
        </p:spPr>
        <p:txBody>
          <a:bodyPr>
            <a:normAutofit lnSpcReduction="10000"/>
          </a:bodyPr>
          <a:lstStyle/>
          <a:p>
            <a:pPr marL="0" indent="0">
              <a:buNone/>
            </a:pPr>
            <a:r>
              <a:rPr lang="it-IT" dirty="0" smtClean="0"/>
              <a:t>Il signor Domenico il 10 giugno 1940 sentì alla radio di una vicina di </a:t>
            </a:r>
            <a:r>
              <a:rPr lang="it-IT" dirty="0" smtClean="0"/>
              <a:t>casa </a:t>
            </a:r>
            <a:r>
              <a:rPr lang="it-IT" dirty="0" smtClean="0"/>
              <a:t>la dichiarazione di Mussolini dell’entrata in </a:t>
            </a:r>
            <a:r>
              <a:rPr lang="it-IT" b="1" dirty="0" smtClean="0"/>
              <a:t>GUERRA</a:t>
            </a:r>
            <a:r>
              <a:rPr lang="it-IT" dirty="0" smtClean="0"/>
              <a:t> </a:t>
            </a:r>
            <a:r>
              <a:rPr lang="it-IT" dirty="0" smtClean="0"/>
              <a:t>dell’Italia.</a:t>
            </a:r>
          </a:p>
          <a:p>
            <a:pPr marL="0" indent="0">
              <a:buNone/>
            </a:pPr>
            <a:endParaRPr lang="it-IT" dirty="0" smtClean="0"/>
          </a:p>
          <a:p>
            <a:pPr marL="0" indent="0">
              <a:buNone/>
            </a:pPr>
            <a:r>
              <a:rPr lang="it-IT" dirty="0" smtClean="0"/>
              <a:t>Inizialmente non se ne interessò, ma anzi la prese come una nuova esperienza da vivere.   </a:t>
            </a:r>
          </a:p>
          <a:p>
            <a:pPr marL="0" indent="0">
              <a:buNone/>
            </a:pPr>
            <a:r>
              <a:rPr lang="it-IT" dirty="0" smtClean="0"/>
              <a:t>  </a:t>
            </a:r>
          </a:p>
          <a:p>
            <a:pPr marL="0" indent="0">
              <a:buNone/>
            </a:pPr>
            <a:r>
              <a:rPr lang="it-IT" dirty="0" smtClean="0"/>
              <a:t>Quando la situazione iniziò a peggiorare, si </a:t>
            </a:r>
            <a:r>
              <a:rPr lang="it-IT" dirty="0" smtClean="0"/>
              <a:t>cominciò </a:t>
            </a:r>
            <a:r>
              <a:rPr lang="it-IT" dirty="0" smtClean="0"/>
              <a:t>a sentire la </a:t>
            </a:r>
            <a:r>
              <a:rPr lang="it-IT" b="1" dirty="0" smtClean="0"/>
              <a:t>FAME</a:t>
            </a:r>
            <a:r>
              <a:rPr lang="it-IT" dirty="0" smtClean="0"/>
              <a:t>.</a:t>
            </a:r>
          </a:p>
          <a:p>
            <a:pPr marL="0" indent="0">
              <a:buNone/>
            </a:pPr>
            <a:endParaRPr lang="it-IT" dirty="0"/>
          </a:p>
          <a:p>
            <a:pPr marL="0" indent="0">
              <a:buNone/>
            </a:pPr>
            <a:r>
              <a:rPr lang="it-IT" dirty="0" smtClean="0"/>
              <a:t> Un giorno un aereo Inglese sganciò una bomba sul palazzo di fronte al suo, facendolo crollare e da quel momento capì il vero significato </a:t>
            </a:r>
            <a:r>
              <a:rPr lang="it-IT" dirty="0" smtClean="0"/>
              <a:t>della </a:t>
            </a:r>
            <a:r>
              <a:rPr lang="it-IT" b="1" dirty="0" smtClean="0"/>
              <a:t>PAURA</a:t>
            </a:r>
            <a:r>
              <a:rPr lang="it-IT" dirty="0" smtClean="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556792"/>
            <a:ext cx="4154409" cy="26712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020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3">
                                            <p:txEl>
                                              <p:pRg st="4" end="4"/>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p:cTn id="2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2050"/>
                                        </p:tgtEl>
                                        <p:attrNameLst>
                                          <p:attrName>style.visibility</p:attrName>
                                        </p:attrNameLst>
                                      </p:cBhvr>
                                      <p:to>
                                        <p:strVal val="visible"/>
                                      </p:to>
                                    </p:set>
                                    <p:animEffect transition="in" filter="dissolve">
                                      <p:cBhvr>
                                        <p:cTn id="3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05284" y="1556792"/>
            <a:ext cx="5203498" cy="3463403"/>
          </a:xfrm>
          <a:prstGeom prst="rect">
            <a:avLst/>
          </a:prstGeom>
          <a:ln>
            <a:noFill/>
          </a:ln>
          <a:effectLst>
            <a:softEdge rad="112500"/>
          </a:effectLst>
        </p:spPr>
      </p:pic>
      <p:sp>
        <p:nvSpPr>
          <p:cNvPr id="4" name="Segnaposto testo 3"/>
          <p:cNvSpPr>
            <a:spLocks noGrp="1"/>
          </p:cNvSpPr>
          <p:nvPr>
            <p:ph type="body" sz="half" idx="2"/>
          </p:nvPr>
        </p:nvSpPr>
        <p:spPr>
          <a:xfrm>
            <a:off x="395536" y="1124744"/>
            <a:ext cx="3008313" cy="7128792"/>
          </a:xfrm>
        </p:spPr>
        <p:txBody>
          <a:bodyPr>
            <a:normAutofit/>
          </a:bodyPr>
          <a:lstStyle/>
          <a:p>
            <a:r>
              <a:rPr lang="it-IT" sz="2400" dirty="0" smtClean="0"/>
              <a:t>I genitori per salvare la loro famiglia decisero di trasferirsi ad Agello, un paesino  vicino al lago Trasimeno.</a:t>
            </a:r>
          </a:p>
          <a:p>
            <a:r>
              <a:rPr lang="it-IT" sz="2400" dirty="0" smtClean="0"/>
              <a:t>Per tre giorni alla settimana andava a Perugia perché frequentava il Liceo Classico A. Mariotti.</a:t>
            </a:r>
            <a:endParaRPr lang="it-IT" sz="2400" dirty="0"/>
          </a:p>
        </p:txBody>
      </p:sp>
    </p:spTree>
    <p:extLst>
      <p:ext uri="{BB962C8B-B14F-4D97-AF65-F5344CB8AC3E}">
        <p14:creationId xmlns:p14="http://schemas.microsoft.com/office/powerpoint/2010/main" val="18210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9952" y="1340768"/>
            <a:ext cx="3429000" cy="4572000"/>
          </a:xfrm>
          <a:prstGeom prst="rect">
            <a:avLst/>
          </a:prstGeom>
          <a:ln>
            <a:noFill/>
          </a:ln>
          <a:effectLst>
            <a:outerShdw blurRad="292100" dist="139700" dir="2700000" algn="tl" rotWithShape="0">
              <a:srgbClr val="333333">
                <a:alpha val="65000"/>
              </a:srgbClr>
            </a:outerShdw>
          </a:effectLst>
        </p:spPr>
      </p:pic>
      <p:sp>
        <p:nvSpPr>
          <p:cNvPr id="4" name="Segnaposto testo 3"/>
          <p:cNvSpPr>
            <a:spLocks noGrp="1"/>
          </p:cNvSpPr>
          <p:nvPr>
            <p:ph type="body" sz="half" idx="2"/>
          </p:nvPr>
        </p:nvSpPr>
        <p:spPr>
          <a:xfrm>
            <a:off x="457200" y="332656"/>
            <a:ext cx="3538736" cy="6120680"/>
          </a:xfrm>
        </p:spPr>
        <p:txBody>
          <a:bodyPr>
            <a:normAutofit fontScale="47500" lnSpcReduction="20000"/>
          </a:bodyPr>
          <a:lstStyle/>
          <a:p>
            <a:r>
              <a:rPr lang="it-IT" sz="3800" dirty="0" smtClean="0"/>
              <a:t>Il signor Domenico ci </a:t>
            </a:r>
            <a:r>
              <a:rPr lang="it-IT" sz="3800" dirty="0" smtClean="0"/>
              <a:t>ha </a:t>
            </a:r>
            <a:r>
              <a:rPr lang="it-IT" sz="3800" dirty="0" smtClean="0"/>
              <a:t>raccontato </a:t>
            </a:r>
            <a:r>
              <a:rPr lang="it-IT" sz="3800" dirty="0" smtClean="0"/>
              <a:t>due sue avventure: </a:t>
            </a:r>
          </a:p>
          <a:p>
            <a:pPr marL="342900" indent="-342900">
              <a:buFont typeface="Arial" pitchFamily="34" charset="0"/>
              <a:buChar char="•"/>
            </a:pPr>
            <a:r>
              <a:rPr lang="it-IT" sz="3800" dirty="0" smtClean="0"/>
              <a:t>Una tragica, </a:t>
            </a:r>
            <a:r>
              <a:rPr lang="it-IT" sz="3800" dirty="0" smtClean="0"/>
              <a:t>secondo la quale </a:t>
            </a:r>
            <a:r>
              <a:rPr lang="it-IT" sz="3800" dirty="0" smtClean="0"/>
              <a:t>nei campi  </a:t>
            </a:r>
            <a:r>
              <a:rPr lang="it-IT" sz="3800" dirty="0" smtClean="0"/>
              <a:t>della piana sotto il paese alcuni </a:t>
            </a:r>
            <a:r>
              <a:rPr lang="it-IT" sz="3800" dirty="0" smtClean="0"/>
              <a:t>contadini furono </a:t>
            </a:r>
            <a:r>
              <a:rPr lang="it-IT" sz="3800" dirty="0"/>
              <a:t>falcidiati dai Tedeschi  per rappresaglia in </a:t>
            </a:r>
            <a:r>
              <a:rPr lang="it-IT" sz="3800" dirty="0" smtClean="0"/>
              <a:t>mezzo al grano, dove tentavano di  nascondersi  perché i contadini avevano </a:t>
            </a:r>
            <a:r>
              <a:rPr lang="it-IT" sz="3800" dirty="0" smtClean="0"/>
              <a:t>cercato di </a:t>
            </a:r>
            <a:r>
              <a:rPr lang="it-IT" sz="3800" dirty="0" smtClean="0"/>
              <a:t>ucciderli </a:t>
            </a:r>
            <a:r>
              <a:rPr lang="it-IT" sz="3800" dirty="0" smtClean="0"/>
              <a:t>lanciando delle mine inesplose.</a:t>
            </a:r>
          </a:p>
          <a:p>
            <a:pPr marL="342900" indent="-342900">
              <a:buFont typeface="Arial" pitchFamily="34" charset="0"/>
              <a:buChar char="•"/>
            </a:pPr>
            <a:r>
              <a:rPr lang="it-IT" sz="3800" dirty="0" smtClean="0"/>
              <a:t>Una comica, nella quale i </a:t>
            </a:r>
            <a:r>
              <a:rPr lang="it-IT" sz="3800" dirty="0" smtClean="0"/>
              <a:t>partigiani locali </a:t>
            </a:r>
            <a:r>
              <a:rPr lang="it-IT" sz="3800" dirty="0" smtClean="0"/>
              <a:t>e gli </a:t>
            </a:r>
            <a:r>
              <a:rPr lang="it-IT" sz="3800" dirty="0" smtClean="0"/>
              <a:t>Inglesi </a:t>
            </a:r>
            <a:r>
              <a:rPr lang="it-IT" sz="3800" dirty="0" smtClean="0"/>
              <a:t>scoprirono  </a:t>
            </a:r>
            <a:r>
              <a:rPr lang="it-IT" sz="3800" dirty="0"/>
              <a:t>che ad azionare una </a:t>
            </a:r>
            <a:r>
              <a:rPr lang="it-IT" sz="3800" dirty="0" smtClean="0"/>
              <a:t>mitragliatrice dalla torre del paese non erano più i Tedeschi, ormai messi in fuga, ma</a:t>
            </a:r>
            <a:r>
              <a:rPr lang="it-IT" sz="3800" dirty="0" smtClean="0"/>
              <a:t> </a:t>
            </a:r>
            <a:r>
              <a:rPr lang="it-IT" sz="3800" dirty="0" smtClean="0"/>
              <a:t>un </a:t>
            </a:r>
            <a:r>
              <a:rPr lang="it-IT" sz="3800" dirty="0" smtClean="0"/>
              <a:t>coniglio la cui zampa era stata legata al grilletto prima di scappare</a:t>
            </a:r>
            <a:r>
              <a:rPr lang="it-IT" sz="2600" dirty="0" smtClean="0"/>
              <a:t>.</a:t>
            </a:r>
            <a:endParaRPr lang="it-IT" sz="2600" dirty="0" smtClean="0"/>
          </a:p>
        </p:txBody>
      </p:sp>
    </p:spTree>
    <p:extLst>
      <p:ext uri="{BB962C8B-B14F-4D97-AF65-F5344CB8AC3E}">
        <p14:creationId xmlns:p14="http://schemas.microsoft.com/office/powerpoint/2010/main" val="115263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548680"/>
            <a:ext cx="4622723" cy="6120680"/>
          </a:xfrm>
        </p:spPr>
        <p:txBody>
          <a:bodyPr>
            <a:normAutofit lnSpcReduction="10000"/>
          </a:bodyPr>
          <a:lstStyle/>
          <a:p>
            <a:pPr marL="0" indent="0">
              <a:buNone/>
            </a:pPr>
            <a:r>
              <a:rPr lang="it-IT" dirty="0" smtClean="0"/>
              <a:t>Quando gli alleati entrarono nel paese incominciarono ad allestire una cucina da campo dove offrirono viveri alla popolazione. Inizialmente pensarono che volessero avvelenarli, ma poi si resero conto che volevano solo aiutarli. </a:t>
            </a:r>
          </a:p>
          <a:p>
            <a:pPr marL="0" indent="0">
              <a:buNone/>
            </a:pPr>
            <a:r>
              <a:rPr lang="it-IT" dirty="0" smtClean="0"/>
              <a:t>Dopo la fine della guerra ritornarono a Perugia e il signor Bartolini iniziò a studiare Medicina perché era l’unica facoltà a Perugia che </a:t>
            </a:r>
            <a:r>
              <a:rPr lang="it-IT" dirty="0" smtClean="0"/>
              <a:t>lo interessasse, </a:t>
            </a:r>
            <a:r>
              <a:rPr lang="it-IT" dirty="0" smtClean="0"/>
              <a:t>per poi assumere </a:t>
            </a:r>
            <a:r>
              <a:rPr lang="it-IT" dirty="0" smtClean="0"/>
              <a:t>l’incarico </a:t>
            </a:r>
            <a:r>
              <a:rPr lang="it-IT" dirty="0" smtClean="0"/>
              <a:t>di medico condotto a Città della Pieve. </a:t>
            </a:r>
          </a:p>
          <a:p>
            <a:pPr marL="0" indent="0">
              <a:buNone/>
            </a:pPr>
            <a:r>
              <a:rPr lang="it-IT" dirty="0" smtClean="0"/>
              <a:t>Qui si trasferì e conobbe la sua futura moglie, Marcella, con la quale si sposò nel 1964 ed </a:t>
            </a:r>
            <a:r>
              <a:rPr lang="it-IT" dirty="0" smtClean="0"/>
              <a:t>ebbero </a:t>
            </a:r>
            <a:r>
              <a:rPr lang="it-IT" dirty="0" smtClean="0"/>
              <a:t>due figli.</a:t>
            </a:r>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1568267"/>
            <a:ext cx="4139952" cy="2572620"/>
          </a:xfrm>
          <a:prstGeom prst="rect">
            <a:avLst/>
          </a:prstGeom>
          <a:ln>
            <a:noFill/>
          </a:ln>
          <a:effectLst>
            <a:softEdge rad="112500"/>
          </a:effectLst>
        </p:spPr>
      </p:pic>
      <p:sp>
        <p:nvSpPr>
          <p:cNvPr id="5" name="Freccia in giù 4"/>
          <p:cNvSpPr/>
          <p:nvPr/>
        </p:nvSpPr>
        <p:spPr>
          <a:xfrm rot="10800000">
            <a:off x="6569967" y="4108979"/>
            <a:ext cx="720080"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5221090" y="5161040"/>
            <a:ext cx="3417832"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Città della Pieve </a:t>
            </a:r>
            <a:endParaRPr lang="it-IT"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43928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80">
                                          <p:stCondLst>
                                            <p:cond delay="0"/>
                                          </p:stCondLst>
                                        </p:cTn>
                                        <p:tgtEl>
                                          <p:spTgt spid="4"/>
                                        </p:tgtEl>
                                      </p:cBhvr>
                                    </p:animEffect>
                                    <p:anim calcmode="lin" valueType="num">
                                      <p:cBhvr>
                                        <p:cTn id="2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3" dur="26">
                                          <p:stCondLst>
                                            <p:cond delay="650"/>
                                          </p:stCondLst>
                                        </p:cTn>
                                        <p:tgtEl>
                                          <p:spTgt spid="4"/>
                                        </p:tgtEl>
                                      </p:cBhvr>
                                      <p:to x="100000" y="60000"/>
                                    </p:animScale>
                                    <p:animScale>
                                      <p:cBhvr>
                                        <p:cTn id="34" dur="166" decel="50000">
                                          <p:stCondLst>
                                            <p:cond delay="676"/>
                                          </p:stCondLst>
                                        </p:cTn>
                                        <p:tgtEl>
                                          <p:spTgt spid="4"/>
                                        </p:tgtEl>
                                      </p:cBhvr>
                                      <p:to x="100000" y="100000"/>
                                    </p:animScale>
                                    <p:animScale>
                                      <p:cBhvr>
                                        <p:cTn id="35" dur="26">
                                          <p:stCondLst>
                                            <p:cond delay="1312"/>
                                          </p:stCondLst>
                                        </p:cTn>
                                        <p:tgtEl>
                                          <p:spTgt spid="4"/>
                                        </p:tgtEl>
                                      </p:cBhvr>
                                      <p:to x="100000" y="80000"/>
                                    </p:animScale>
                                    <p:animScale>
                                      <p:cBhvr>
                                        <p:cTn id="36" dur="166" decel="50000">
                                          <p:stCondLst>
                                            <p:cond delay="1338"/>
                                          </p:stCondLst>
                                        </p:cTn>
                                        <p:tgtEl>
                                          <p:spTgt spid="4"/>
                                        </p:tgtEl>
                                      </p:cBhvr>
                                      <p:to x="100000" y="100000"/>
                                    </p:animScale>
                                    <p:animScale>
                                      <p:cBhvr>
                                        <p:cTn id="37" dur="26">
                                          <p:stCondLst>
                                            <p:cond delay="1642"/>
                                          </p:stCondLst>
                                        </p:cTn>
                                        <p:tgtEl>
                                          <p:spTgt spid="4"/>
                                        </p:tgtEl>
                                      </p:cBhvr>
                                      <p:to x="100000" y="90000"/>
                                    </p:animScale>
                                    <p:animScale>
                                      <p:cBhvr>
                                        <p:cTn id="38" dur="166" decel="50000">
                                          <p:stCondLst>
                                            <p:cond delay="1668"/>
                                          </p:stCondLst>
                                        </p:cTn>
                                        <p:tgtEl>
                                          <p:spTgt spid="4"/>
                                        </p:tgtEl>
                                      </p:cBhvr>
                                      <p:to x="100000" y="100000"/>
                                    </p:animScale>
                                    <p:animScale>
                                      <p:cBhvr>
                                        <p:cTn id="39" dur="26">
                                          <p:stCondLst>
                                            <p:cond delay="1808"/>
                                          </p:stCondLst>
                                        </p:cTn>
                                        <p:tgtEl>
                                          <p:spTgt spid="4"/>
                                        </p:tgtEl>
                                      </p:cBhvr>
                                      <p:to x="100000" y="95000"/>
                                    </p:animScale>
                                    <p:animScale>
                                      <p:cBhvr>
                                        <p:cTn id="40" dur="166" decel="50000">
                                          <p:stCondLst>
                                            <p:cond delay="1834"/>
                                          </p:stCondLst>
                                        </p:cTn>
                                        <p:tgtEl>
                                          <p:spTgt spid="4"/>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ppt_x"/>
                                          </p:val>
                                        </p:tav>
                                        <p:tav tm="100000">
                                          <p:val>
                                            <p:strVal val="#ppt_x"/>
                                          </p:val>
                                        </p:tav>
                                      </p:tavLst>
                                    </p:anim>
                                    <p:anim calcmode="lin" valueType="num">
                                      <p:cBhvr additive="base">
                                        <p:cTn id="4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animEffect transition="in" filter="fade">
                                      <p:cBhvr>
                                        <p:cTn id="5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1340768"/>
            <a:ext cx="8208912" cy="4680520"/>
          </a:xfrm>
        </p:spPr>
        <p:txBody>
          <a:bodyPr>
            <a:normAutofit lnSpcReduction="10000"/>
          </a:bodyPr>
          <a:lstStyle/>
          <a:p>
            <a:pPr marL="0" indent="0">
              <a:buNone/>
            </a:pPr>
            <a:r>
              <a:rPr lang="it-IT" dirty="0" smtClean="0"/>
              <a:t>Alla fine abbiamo fatto alcune domande all’arzillo novantenne relative alla guerra e alla sua vita privata</a:t>
            </a:r>
            <a:r>
              <a:rPr lang="it-IT" dirty="0" smtClean="0"/>
              <a:t>:</a:t>
            </a:r>
          </a:p>
          <a:p>
            <a:pPr marL="0" indent="0">
              <a:buNone/>
            </a:pPr>
            <a:endParaRPr lang="it-IT" dirty="0" smtClean="0"/>
          </a:p>
          <a:p>
            <a:r>
              <a:rPr lang="it-IT" sz="2400" b="1" dirty="0" smtClean="0"/>
              <a:t>Suo padre era al fronte?</a:t>
            </a:r>
          </a:p>
          <a:p>
            <a:pPr marL="0" indent="0">
              <a:buNone/>
            </a:pPr>
            <a:r>
              <a:rPr lang="it-IT" sz="2400" i="1" dirty="0" smtClean="0"/>
              <a:t>No, perché aveva cinque figli e perciò doveva </a:t>
            </a:r>
          </a:p>
          <a:p>
            <a:pPr marL="0" indent="0">
              <a:buNone/>
            </a:pPr>
            <a:r>
              <a:rPr lang="it-IT" sz="2400" i="1" dirty="0" smtClean="0"/>
              <a:t>aiutare la </a:t>
            </a:r>
            <a:r>
              <a:rPr lang="it-IT" sz="2400" i="1" dirty="0" smtClean="0"/>
              <a:t>famiglia. Sinceramente penso </a:t>
            </a:r>
            <a:r>
              <a:rPr lang="it-IT" sz="2400" i="1" dirty="0" smtClean="0"/>
              <a:t>che abbia fatto il quinto figlio solo per non </a:t>
            </a:r>
            <a:r>
              <a:rPr lang="it-IT" sz="2400" i="1" dirty="0" smtClean="0"/>
              <a:t>andare al fronte.</a:t>
            </a:r>
            <a:endParaRPr lang="it-IT" sz="2400" i="1" dirty="0" smtClean="0"/>
          </a:p>
          <a:p>
            <a:pPr marL="0" indent="0">
              <a:buNone/>
            </a:pPr>
            <a:endParaRPr lang="it-IT" sz="2400" i="1" dirty="0" smtClean="0"/>
          </a:p>
          <a:p>
            <a:r>
              <a:rPr lang="it-IT" sz="2400" b="1" dirty="0" smtClean="0"/>
              <a:t>Li ha mai visti i partigiani?</a:t>
            </a:r>
          </a:p>
          <a:p>
            <a:pPr marL="0" indent="0">
              <a:buNone/>
            </a:pPr>
            <a:r>
              <a:rPr lang="it-IT" b="1" dirty="0" smtClean="0"/>
              <a:t> </a:t>
            </a:r>
            <a:r>
              <a:rPr lang="it-IT" sz="2400" i="1" dirty="0" smtClean="0"/>
              <a:t>Sì, ma erano molto pochi e facevano piccole </a:t>
            </a:r>
            <a:r>
              <a:rPr lang="it-IT" sz="2400" i="1" dirty="0" smtClean="0"/>
              <a:t>azioni di guerriglia.</a:t>
            </a:r>
            <a:endParaRPr lang="it-IT" sz="2400" i="1" dirty="0" smtClean="0"/>
          </a:p>
        </p:txBody>
      </p:sp>
    </p:spTree>
    <p:extLst>
      <p:ext uri="{BB962C8B-B14F-4D97-AF65-F5344CB8AC3E}">
        <p14:creationId xmlns:p14="http://schemas.microsoft.com/office/powerpoint/2010/main" val="186800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nodeType="clickEffect">
                                  <p:stCondLst>
                                    <p:cond delay="0"/>
                                  </p:stCondLst>
                                  <p:iterate type="lt">
                                    <p:tmPct val="10000"/>
                                  </p:iterate>
                                  <p:childTnLst>
                                    <p:set>
                                      <p:cBhvr>
                                        <p:cTn id="12" dur="1" fill="hold">
                                          <p:stCondLst>
                                            <p:cond delay="0"/>
                                          </p:stCondLst>
                                        </p:cTn>
                                        <p:tgtEl>
                                          <p:spTgt spid="3">
                                            <p:txEl>
                                              <p:pRg st="2" end="2"/>
                                            </p:txEl>
                                          </p:spTgt>
                                        </p:tgtEl>
                                        <p:attrNameLst>
                                          <p:attrName>style.visibility</p:attrName>
                                        </p:attrNameLst>
                                      </p:cBhvr>
                                      <p:to>
                                        <p:strVal val="visible"/>
                                      </p:to>
                                    </p:set>
                                    <p:anim by="(-#ppt_w*2)" calcmode="lin" valueType="num">
                                      <p:cBhvr rctx="PPT">
                                        <p:cTn id="13" dur="500" autoRev="1" fill="hold">
                                          <p:stCondLst>
                                            <p:cond delay="0"/>
                                          </p:stCondLst>
                                        </p:cTn>
                                        <p:tgtEl>
                                          <p:spTgt spid="3">
                                            <p:txEl>
                                              <p:pRg st="2" end="2"/>
                                            </p:txEl>
                                          </p:spTgt>
                                        </p:tgtEl>
                                        <p:attrNameLst>
                                          <p:attrName>ppt_w</p:attrName>
                                        </p:attrNameLst>
                                      </p:cBhvr>
                                    </p:anim>
                                    <p:anim by="(#ppt_w*0.50)" calcmode="lin" valueType="num">
                                      <p:cBhvr>
                                        <p:cTn id="14" dur="500" decel="50000" autoRev="1" fill="hold">
                                          <p:stCondLst>
                                            <p:cond delay="0"/>
                                          </p:stCondLst>
                                        </p:cTn>
                                        <p:tgtEl>
                                          <p:spTgt spid="3">
                                            <p:txEl>
                                              <p:pRg st="2" end="2"/>
                                            </p:txEl>
                                          </p:spTgt>
                                        </p:tgtEl>
                                        <p:attrNameLst>
                                          <p:attrName>ppt_x</p:attrName>
                                        </p:attrNameLst>
                                      </p:cBhvr>
                                    </p:anim>
                                    <p:anim from="(-#ppt_h/2)" to="(#ppt_y)" calcmode="lin" valueType="num">
                                      <p:cBhvr>
                                        <p:cTn id="15" dur="1000" fill="hold">
                                          <p:stCondLst>
                                            <p:cond delay="0"/>
                                          </p:stCondLst>
                                        </p:cTn>
                                        <p:tgtEl>
                                          <p:spTgt spid="3">
                                            <p:txEl>
                                              <p:pRg st="2" end="2"/>
                                            </p:txEl>
                                          </p:spTgt>
                                        </p:tgtEl>
                                        <p:attrNameLst>
                                          <p:attrName>ppt_y</p:attrName>
                                        </p:attrNameLst>
                                      </p:cBhvr>
                                    </p:anim>
                                    <p:animRot by="21600000">
                                      <p:cBhvr>
                                        <p:cTn id="16" dur="1000" fill="hold">
                                          <p:stCondLst>
                                            <p:cond delay="0"/>
                                          </p:stCondLst>
                                        </p:cTn>
                                        <p:tgtEl>
                                          <p:spTgt spid="3">
                                            <p:txEl>
                                              <p:pRg st="2" end="2"/>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nodeType="clickEffect">
                                  <p:stCondLst>
                                    <p:cond delay="0"/>
                                  </p:stCondLst>
                                  <p:iterate type="lt">
                                    <p:tmPct val="10000"/>
                                  </p:iterate>
                                  <p:childTnLst>
                                    <p:set>
                                      <p:cBhvr>
                                        <p:cTn id="30" dur="1" fill="hold">
                                          <p:stCondLst>
                                            <p:cond delay="0"/>
                                          </p:stCondLst>
                                        </p:cTn>
                                        <p:tgtEl>
                                          <p:spTgt spid="3">
                                            <p:txEl>
                                              <p:pRg st="6" end="6"/>
                                            </p:txEl>
                                          </p:spTgt>
                                        </p:tgtEl>
                                        <p:attrNameLst>
                                          <p:attrName>style.visibility</p:attrName>
                                        </p:attrNameLst>
                                      </p:cBhvr>
                                      <p:to>
                                        <p:strVal val="visible"/>
                                      </p:to>
                                    </p:set>
                                    <p:anim by="(-#ppt_w*2)" calcmode="lin" valueType="num">
                                      <p:cBhvr rctx="PPT">
                                        <p:cTn id="31" dur="500" autoRev="1" fill="hold">
                                          <p:stCondLst>
                                            <p:cond delay="0"/>
                                          </p:stCondLst>
                                        </p:cTn>
                                        <p:tgtEl>
                                          <p:spTgt spid="3">
                                            <p:txEl>
                                              <p:pRg st="6" end="6"/>
                                            </p:txEl>
                                          </p:spTgt>
                                        </p:tgtEl>
                                        <p:attrNameLst>
                                          <p:attrName>ppt_w</p:attrName>
                                        </p:attrNameLst>
                                      </p:cBhvr>
                                    </p:anim>
                                    <p:anim by="(#ppt_w*0.50)" calcmode="lin" valueType="num">
                                      <p:cBhvr>
                                        <p:cTn id="32" dur="500" decel="50000" autoRev="1" fill="hold">
                                          <p:stCondLst>
                                            <p:cond delay="0"/>
                                          </p:stCondLst>
                                        </p:cTn>
                                        <p:tgtEl>
                                          <p:spTgt spid="3">
                                            <p:txEl>
                                              <p:pRg st="6" end="6"/>
                                            </p:txEl>
                                          </p:spTgt>
                                        </p:tgtEl>
                                        <p:attrNameLst>
                                          <p:attrName>ppt_x</p:attrName>
                                        </p:attrNameLst>
                                      </p:cBhvr>
                                    </p:anim>
                                    <p:anim from="(-#ppt_h/2)" to="(#ppt_y)" calcmode="lin" valueType="num">
                                      <p:cBhvr>
                                        <p:cTn id="33" dur="1000" fill="hold">
                                          <p:stCondLst>
                                            <p:cond delay="0"/>
                                          </p:stCondLst>
                                        </p:cTn>
                                        <p:tgtEl>
                                          <p:spTgt spid="3">
                                            <p:txEl>
                                              <p:pRg st="6" end="6"/>
                                            </p:txEl>
                                          </p:spTgt>
                                        </p:tgtEl>
                                        <p:attrNameLst>
                                          <p:attrName>ppt_y</p:attrName>
                                        </p:attrNameLst>
                                      </p:cBhvr>
                                    </p:anim>
                                    <p:animRot by="21600000">
                                      <p:cBhvr>
                                        <p:cTn id="34" dur="1000" fill="hold">
                                          <p:stCondLst>
                                            <p:cond delay="0"/>
                                          </p:stCondLst>
                                        </p:cTn>
                                        <p:tgtEl>
                                          <p:spTgt spid="3">
                                            <p:txEl>
                                              <p:pRg st="6" end="6"/>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1124744"/>
            <a:ext cx="8229600" cy="5577483"/>
          </a:xfrm>
        </p:spPr>
        <p:txBody>
          <a:bodyPr/>
          <a:lstStyle/>
          <a:p>
            <a:pPr marL="0" indent="0">
              <a:buNone/>
            </a:pPr>
            <a:r>
              <a:rPr lang="it-IT" dirty="0" smtClean="0"/>
              <a:t>Prima di lasciarci il </a:t>
            </a:r>
            <a:r>
              <a:rPr lang="it-IT" dirty="0" smtClean="0"/>
              <a:t>signor Bartolini ci ha fatto vedere </a:t>
            </a:r>
            <a:r>
              <a:rPr lang="it-IT" dirty="0" smtClean="0"/>
              <a:t>una copia del Corriere dell’Umbria </a:t>
            </a:r>
            <a:r>
              <a:rPr lang="it-IT" dirty="0" smtClean="0"/>
              <a:t>del 20/2/2018 dove sulla prima pagina abbiamo visto la sua foto insieme alla sua amata barca a vela.</a:t>
            </a:r>
          </a:p>
          <a:p>
            <a:pPr marL="0" indent="0">
              <a:buNone/>
            </a:pPr>
            <a:endParaRPr lang="it-IT" dirty="0"/>
          </a:p>
          <a:p>
            <a:pPr marL="0" indent="0">
              <a:buNone/>
            </a:pPr>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137402"/>
            <a:ext cx="5328592" cy="456482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92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400</TotalTime>
  <Words>481</Words>
  <Application>Microsoft Office PowerPoint</Application>
  <PresentationFormat>Presentazione su schermo (4:3)</PresentationFormat>
  <Paragraphs>37</Paragraphs>
  <Slides>10</Slides>
  <Notes>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10</vt:i4>
      </vt:variant>
    </vt:vector>
  </HeadingPairs>
  <TitlesOfParts>
    <vt:vector size="15" baseType="lpstr">
      <vt:lpstr>Arial</vt:lpstr>
      <vt:lpstr>Calibri</vt:lpstr>
      <vt:lpstr>Century Gothic</vt:lpstr>
      <vt:lpstr>Wingdings 3</vt:lpstr>
      <vt:lpstr>Ione</vt:lpstr>
      <vt:lpstr>RACCONTO DI UN TESTIMONE DELLA SECONDA GUERRA MONDIALE</vt:lpstr>
      <vt:lpstr>Presentazione standard di PowerPoint</vt:lpstr>
      <vt:lpstr>LA SUA INFANZIA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TESTIMONIANZA DI UN TESTIMONE DELLA SECONDA GUERRA MONDIALE</dc:title>
  <dc:creator>messi</dc:creator>
  <cp:lastModifiedBy>Utente</cp:lastModifiedBy>
  <cp:revision>34</cp:revision>
  <dcterms:created xsi:type="dcterms:W3CDTF">2018-05-21T17:11:09Z</dcterms:created>
  <dcterms:modified xsi:type="dcterms:W3CDTF">2018-06-01T15:23:44Z</dcterms:modified>
</cp:coreProperties>
</file>