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58" r:id="rId5"/>
    <p:sldId id="260" r:id="rId6"/>
    <p:sldId id="261" r:id="rId7"/>
    <p:sldId id="264" r:id="rId8"/>
    <p:sldId id="262" r:id="rId9"/>
    <p:sldId id="265"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7D2BBCC-24CE-4024-BB8E-E10609C0039E}"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D2BBCC-24CE-4024-BB8E-E10609C0039E}"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D2BBCC-24CE-4024-BB8E-E10609C0039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A962D85E-4EE7-4EBE-AFB9-D3E072830DD2}" type="datetimeFigureOut">
              <a:rPr lang="it-IT" smtClean="0"/>
              <a:pPr/>
              <a:t>01/06/2018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7D2BBCC-24CE-4024-BB8E-E10609C0039E}"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62D85E-4EE7-4EBE-AFB9-D3E072830DD2}" type="datetimeFigureOut">
              <a:rPr lang="it-IT" smtClean="0"/>
              <a:pPr/>
              <a:t>01/06/2018</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D2BBCC-24CE-4024-BB8E-E10609C0039E}"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362273"/>
            <a:ext cx="7704856" cy="1224136"/>
          </a:xfrm>
        </p:spPr>
        <p:txBody>
          <a:bodyPr>
            <a:normAutofit/>
          </a:bodyPr>
          <a:lstStyle/>
          <a:p>
            <a:pPr algn="l"/>
            <a:r>
              <a:rPr lang="it-IT" sz="3200" dirty="0" smtClean="0">
                <a:solidFill>
                  <a:srgbClr val="FF0000"/>
                </a:solidFill>
              </a:rPr>
              <a:t>LA TESTIMONIANZA DI </a:t>
            </a:r>
            <a:br>
              <a:rPr lang="it-IT" sz="3200" dirty="0" smtClean="0">
                <a:solidFill>
                  <a:srgbClr val="FF0000"/>
                </a:solidFill>
              </a:rPr>
            </a:br>
            <a:r>
              <a:rPr lang="it-IT" sz="3200" dirty="0" smtClean="0">
                <a:solidFill>
                  <a:srgbClr val="FF0000"/>
                </a:solidFill>
              </a:rPr>
              <a:t>          DOMENICO BARTOLINI</a:t>
            </a:r>
            <a:endParaRPr lang="it-IT" sz="3200" dirty="0">
              <a:solidFill>
                <a:srgbClr val="FF0000"/>
              </a:solidFill>
            </a:endParaRPr>
          </a:p>
        </p:txBody>
      </p:sp>
      <p:sp>
        <p:nvSpPr>
          <p:cNvPr id="3" name="Sottotitolo 2"/>
          <p:cNvSpPr>
            <a:spLocks noGrp="1"/>
          </p:cNvSpPr>
          <p:nvPr>
            <p:ph type="subTitle" idx="1"/>
          </p:nvPr>
        </p:nvSpPr>
        <p:spPr>
          <a:xfrm>
            <a:off x="323528" y="1815975"/>
            <a:ext cx="8424936" cy="3528392"/>
          </a:xfrm>
        </p:spPr>
        <p:txBody>
          <a:bodyPr>
            <a:normAutofit fontScale="25000" lnSpcReduction="20000"/>
          </a:bodyPr>
          <a:lstStyle/>
          <a:p>
            <a:pPr algn="l"/>
            <a:r>
              <a:rPr lang="it-IT" sz="8000" b="1" dirty="0" smtClean="0">
                <a:latin typeface="Bradley Hand ITC" pitchFamily="66" charset="0"/>
              </a:rPr>
              <a:t>Il giorno 19 maggio 2018,  il Signor Domenico Bartolini,</a:t>
            </a:r>
            <a:br>
              <a:rPr lang="it-IT" sz="8000" b="1" dirty="0" smtClean="0">
                <a:latin typeface="Bradley Hand ITC" pitchFamily="66" charset="0"/>
              </a:rPr>
            </a:br>
            <a:r>
              <a:rPr lang="it-IT" sz="8000" b="1" dirty="0" smtClean="0">
                <a:latin typeface="Bradley Hand ITC" pitchFamily="66" charset="0"/>
              </a:rPr>
              <a:t>nonno di Tommaso Messina, un mio compagno di classe,  </a:t>
            </a:r>
            <a:br>
              <a:rPr lang="it-IT" sz="8000" b="1" dirty="0" smtClean="0">
                <a:latin typeface="Bradley Hand ITC" pitchFamily="66" charset="0"/>
              </a:rPr>
            </a:br>
            <a:r>
              <a:rPr lang="it-IT" sz="8000" b="1" dirty="0" smtClean="0">
                <a:latin typeface="Bradley Hand ITC" pitchFamily="66" charset="0"/>
              </a:rPr>
              <a:t>è venuto da noi a scuola per parlare della sua esperienza </a:t>
            </a:r>
            <a:br>
              <a:rPr lang="it-IT" sz="8000" b="1" dirty="0" smtClean="0">
                <a:latin typeface="Bradley Hand ITC" pitchFamily="66" charset="0"/>
              </a:rPr>
            </a:br>
            <a:r>
              <a:rPr lang="it-IT" sz="8000" b="1" dirty="0" smtClean="0">
                <a:latin typeface="Bradley Hand ITC" pitchFamily="66" charset="0"/>
              </a:rPr>
              <a:t>durante la Seconda Guerra Mondiale.</a:t>
            </a:r>
          </a:p>
          <a:p>
            <a:pPr algn="l"/>
            <a:endParaRPr lang="it-IT" sz="7200" b="1" dirty="0">
              <a:latin typeface="Bradley Hand ITC" pitchFamily="66" charset="0"/>
            </a:endParaRPr>
          </a:p>
          <a:p>
            <a:pPr algn="l"/>
            <a:endParaRPr lang="it-IT" sz="7200" b="1" dirty="0" smtClean="0">
              <a:solidFill>
                <a:schemeClr val="tx1"/>
              </a:solidFill>
              <a:latin typeface="Bradley Hand ITC" pitchFamily="66" charset="0"/>
            </a:endParaRPr>
          </a:p>
          <a:p>
            <a:pPr algn="l"/>
            <a:r>
              <a:rPr lang="it-IT" sz="8000" b="1" dirty="0" smtClean="0">
                <a:latin typeface="Bradley Hand ITC" pitchFamily="66" charset="0"/>
              </a:rPr>
              <a:t>Scoprì dell’entrata in guerra dell’ Italia </a:t>
            </a:r>
            <a:br>
              <a:rPr lang="it-IT" sz="8000" b="1" dirty="0" smtClean="0">
                <a:latin typeface="Bradley Hand ITC" pitchFamily="66" charset="0"/>
              </a:rPr>
            </a:br>
            <a:r>
              <a:rPr lang="it-IT" sz="8000" b="1" dirty="0" smtClean="0">
                <a:latin typeface="Bradley Hand ITC" pitchFamily="66" charset="0"/>
              </a:rPr>
              <a:t>il 10 giugno del 1940 quando, </a:t>
            </a:r>
            <a:br>
              <a:rPr lang="it-IT" sz="8000" b="1" dirty="0" smtClean="0">
                <a:latin typeface="Bradley Hand ITC" pitchFamily="66" charset="0"/>
              </a:rPr>
            </a:br>
            <a:r>
              <a:rPr lang="it-IT" sz="8000" b="1" dirty="0" smtClean="0">
                <a:latin typeface="Bradley Hand ITC" pitchFamily="66" charset="0"/>
              </a:rPr>
              <a:t>durante una partita di calcio insieme </a:t>
            </a:r>
            <a:br>
              <a:rPr lang="it-IT" sz="8000" b="1" dirty="0" smtClean="0">
                <a:latin typeface="Bradley Hand ITC" pitchFamily="66" charset="0"/>
              </a:rPr>
            </a:br>
            <a:r>
              <a:rPr lang="it-IT" sz="8000" b="1" dirty="0" smtClean="0">
                <a:latin typeface="Bradley Hand ITC" pitchFamily="66" charset="0"/>
              </a:rPr>
              <a:t>ai suoi amici, senti annunciare la notizia</a:t>
            </a:r>
          </a:p>
          <a:p>
            <a:pPr algn="l"/>
            <a:r>
              <a:rPr lang="it-IT" sz="8000" b="1" dirty="0" smtClean="0">
                <a:latin typeface="Bradley Hand ITC" pitchFamily="66" charset="0"/>
              </a:rPr>
              <a:t>dalla radio.</a:t>
            </a:r>
            <a:br>
              <a:rPr lang="it-IT" sz="8000" b="1" dirty="0" smtClean="0">
                <a:latin typeface="Bradley Hand ITC" pitchFamily="66" charset="0"/>
              </a:rPr>
            </a:br>
            <a:r>
              <a:rPr lang="it-IT" sz="7200" b="1" dirty="0" smtClean="0">
                <a:latin typeface="Bradley Hand ITC" pitchFamily="66" charset="0"/>
              </a:rPr>
              <a:t/>
            </a:r>
            <a:br>
              <a:rPr lang="it-IT" sz="7200" b="1" dirty="0" smtClean="0">
                <a:latin typeface="Bradley Hand ITC" pitchFamily="66" charset="0"/>
              </a:rPr>
            </a:br>
            <a:r>
              <a:rPr lang="it-IT" sz="7200" b="1" dirty="0" smtClean="0">
                <a:latin typeface="Bradley Hand ITC" pitchFamily="66" charset="0"/>
              </a:rPr>
              <a:t/>
            </a:r>
            <a:br>
              <a:rPr lang="it-IT" sz="7200" b="1" dirty="0" smtClean="0">
                <a:latin typeface="Bradley Hand ITC" pitchFamily="66" charset="0"/>
              </a:rPr>
            </a:br>
            <a:r>
              <a:rPr lang="it-IT" sz="8000" b="1" dirty="0">
                <a:latin typeface="Bradley Hand ITC" pitchFamily="66" charset="0"/>
              </a:rPr>
              <a:t>Nella prima fase della guerra arrivarono molti soldati tedeschi a Perugia.</a:t>
            </a:r>
            <a:br>
              <a:rPr lang="it-IT" sz="8000" b="1" dirty="0">
                <a:latin typeface="Bradley Hand ITC" pitchFamily="66" charset="0"/>
              </a:rPr>
            </a:br>
            <a:r>
              <a:rPr lang="it-IT" sz="8000" b="1" dirty="0">
                <a:latin typeface="Bradley Hand ITC" pitchFamily="66" charset="0"/>
              </a:rPr>
              <a:t>lui ebbe l’ occasione di incontrare </a:t>
            </a:r>
            <a:r>
              <a:rPr lang="it-IT" sz="8000" b="1" dirty="0" smtClean="0">
                <a:latin typeface="Bradley Hand ITC" pitchFamily="66" charset="0"/>
              </a:rPr>
              <a:t>addirittura alcuni </a:t>
            </a:r>
            <a:r>
              <a:rPr lang="it-IT" sz="8000" b="1" dirty="0">
                <a:latin typeface="Bradley Hand ITC" pitchFamily="66" charset="0"/>
              </a:rPr>
              <a:t>ufficiali </a:t>
            </a:r>
            <a:r>
              <a:rPr lang="it-IT" sz="8000" b="1" dirty="0" smtClean="0">
                <a:latin typeface="Bradley Hand ITC" pitchFamily="66" charset="0"/>
              </a:rPr>
              <a:t>perché, </a:t>
            </a:r>
            <a:r>
              <a:rPr lang="it-IT" sz="8000" b="1" dirty="0">
                <a:latin typeface="Bradley Hand ITC" pitchFamily="66" charset="0"/>
              </a:rPr>
              <a:t>conoscendo un po’ il tedesco </a:t>
            </a:r>
            <a:r>
              <a:rPr lang="it-IT" sz="8000" b="1" dirty="0" smtClean="0">
                <a:latin typeface="Bradley Hand ITC" pitchFamily="66" charset="0"/>
              </a:rPr>
              <a:t>(in </a:t>
            </a:r>
            <a:r>
              <a:rPr lang="it-IT" sz="8000" b="1" dirty="0">
                <a:latin typeface="Bradley Hand ITC" pitchFamily="66" charset="0"/>
              </a:rPr>
              <a:t>quanto all’epoca lo si studiava al </a:t>
            </a:r>
            <a:r>
              <a:rPr lang="it-IT" sz="8000" b="1" dirty="0" smtClean="0">
                <a:latin typeface="Bradley Hand ITC" pitchFamily="66" charset="0"/>
              </a:rPr>
              <a:t>Ginnasio essendo la lingua dei nostri alleati), </a:t>
            </a:r>
            <a:r>
              <a:rPr lang="it-IT" sz="8000" b="1" dirty="0">
                <a:latin typeface="Bradley Hand ITC" pitchFamily="66" charset="0"/>
              </a:rPr>
              <a:t>durante un incontro fece loro da interprete. </a:t>
            </a:r>
          </a:p>
          <a:p>
            <a:pPr algn="l"/>
            <a:r>
              <a:rPr lang="it-IT" sz="7200" b="1" dirty="0" smtClean="0">
                <a:latin typeface="Bradley Hand ITC" pitchFamily="66" charset="0"/>
              </a:rPr>
              <a:t/>
            </a:r>
            <a:br>
              <a:rPr lang="it-IT" sz="7200" b="1" dirty="0" smtClean="0">
                <a:latin typeface="Bradley Hand ITC" pitchFamily="66" charset="0"/>
              </a:rPr>
            </a:br>
            <a:endParaRPr lang="it-IT" sz="7200" b="1" dirty="0" smtClean="0">
              <a:solidFill>
                <a:schemeClr val="tx1"/>
              </a:solidFill>
              <a:latin typeface="Bradley Hand ITC" pitchFamily="66" charset="0"/>
            </a:endParaRPr>
          </a:p>
          <a:p>
            <a:pPr algn="l"/>
            <a:endParaRPr lang="it-IT" sz="7200" b="1" dirty="0" smtClean="0">
              <a:latin typeface="Bradley Hand ITC" pitchFamily="66" charset="0"/>
            </a:endParaRPr>
          </a:p>
          <a:p>
            <a:pPr algn="l"/>
            <a:endParaRPr lang="it-IT" sz="7200" b="1" dirty="0" smtClean="0">
              <a:solidFill>
                <a:schemeClr val="tx1"/>
              </a:solidFill>
              <a:latin typeface="Bradley Hand ITC" pitchFamily="66" charset="0"/>
            </a:endParaRPr>
          </a:p>
          <a:p>
            <a:pPr algn="l"/>
            <a:endParaRPr lang="it-IT" sz="7200" b="1" dirty="0" smtClean="0">
              <a:latin typeface="Bradley Hand ITC" pitchFamily="66" charset="0"/>
            </a:endParaRPr>
          </a:p>
          <a:p>
            <a:r>
              <a:rPr lang="it-IT" sz="7200" b="1" dirty="0" smtClean="0">
                <a:latin typeface="Bradley Hand ITC" pitchFamily="66" charset="0"/>
              </a:rPr>
              <a:t/>
            </a:r>
            <a:br>
              <a:rPr lang="it-IT" sz="7200" b="1" dirty="0" smtClean="0">
                <a:latin typeface="Bradley Hand ITC" pitchFamily="66" charset="0"/>
              </a:rPr>
            </a:br>
            <a:r>
              <a:rPr lang="it-IT" sz="7200" b="1" dirty="0" smtClean="0">
                <a:latin typeface="Bradley Hand ITC" pitchFamily="66" charset="0"/>
              </a:rPr>
              <a:t/>
            </a:r>
            <a:br>
              <a:rPr lang="it-IT" sz="7200" b="1" dirty="0" smtClean="0">
                <a:latin typeface="Bradley Hand ITC" pitchFamily="66" charset="0"/>
              </a:rPr>
            </a:br>
            <a:r>
              <a:rPr lang="it-IT" sz="7200" b="1" dirty="0" smtClean="0">
                <a:solidFill>
                  <a:schemeClr val="tx1"/>
                </a:solidFill>
                <a:latin typeface="Bradley Hand ITC" pitchFamily="66" charset="0"/>
              </a:rPr>
              <a:t/>
            </a:r>
            <a:br>
              <a:rPr lang="it-IT" sz="7200" b="1" dirty="0" smtClean="0">
                <a:solidFill>
                  <a:schemeClr val="tx1"/>
                </a:solidFill>
                <a:latin typeface="Bradley Hand ITC" pitchFamily="66" charset="0"/>
              </a:rPr>
            </a:br>
            <a:r>
              <a:rPr lang="it-IT" sz="2400" b="1" dirty="0" smtClean="0">
                <a:solidFill>
                  <a:schemeClr val="tx1"/>
                </a:solidFill>
                <a:latin typeface="Bradley Hand ITC" pitchFamily="66" charset="0"/>
              </a:rPr>
              <a:t/>
            </a:r>
            <a:br>
              <a:rPr lang="it-IT" sz="2400" b="1" dirty="0" smtClean="0">
                <a:solidFill>
                  <a:schemeClr val="tx1"/>
                </a:solidFill>
                <a:latin typeface="Bradley Hand ITC" pitchFamily="66" charset="0"/>
              </a:rPr>
            </a:br>
            <a:endParaRPr lang="it-IT" sz="2400" b="1" dirty="0">
              <a:solidFill>
                <a:schemeClr val="tx1"/>
              </a:solidFill>
              <a:latin typeface="Bradley Hand ITC" pitchFamily="66" charset="0"/>
            </a:endParaRPr>
          </a:p>
        </p:txBody>
      </p:sp>
      <p:pic>
        <p:nvPicPr>
          <p:cNvPr id="7" name="Immagine 6" descr="foto-1-perugia-calcio.jpg"/>
          <p:cNvPicPr>
            <a:picLocks noChangeAspect="1"/>
          </p:cNvPicPr>
          <p:nvPr/>
        </p:nvPicPr>
        <p:blipFill>
          <a:blip r:embed="rId2" cstate="print"/>
          <a:stretch>
            <a:fillRect/>
          </a:stretch>
        </p:blipFill>
        <p:spPr>
          <a:xfrm>
            <a:off x="4680012" y="2924944"/>
            <a:ext cx="4302224" cy="2123276"/>
          </a:xfrm>
          <a:prstGeom prst="rect">
            <a:avLst/>
          </a:prstGeom>
          <a:ln>
            <a:noFill/>
          </a:ln>
          <a:effectLst>
            <a:softEdge rad="112500"/>
          </a:effectLst>
        </p:spPr>
      </p:pic>
      <p:pic>
        <p:nvPicPr>
          <p:cNvPr id="8" name="Immagine 7" descr="foto-bartolini-300x257.png"/>
          <p:cNvPicPr>
            <a:picLocks noChangeAspect="1"/>
          </p:cNvPicPr>
          <p:nvPr/>
        </p:nvPicPr>
        <p:blipFill>
          <a:blip r:embed="rId3" cstate="print"/>
          <a:stretch>
            <a:fillRect/>
          </a:stretch>
        </p:blipFill>
        <p:spPr>
          <a:xfrm>
            <a:off x="6469639" y="260648"/>
            <a:ext cx="2286000" cy="1958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4)">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07504" y="620688"/>
            <a:ext cx="8784976" cy="6370975"/>
          </a:xfrm>
          <a:prstGeom prst="rect">
            <a:avLst/>
          </a:prstGeom>
          <a:noFill/>
        </p:spPr>
        <p:txBody>
          <a:bodyPr wrap="square" rtlCol="0">
            <a:spAutoFit/>
          </a:bodyPr>
          <a:lstStyle/>
          <a:p>
            <a:pPr algn="just"/>
            <a:r>
              <a:rPr lang="it-IT" sz="2400" b="1" dirty="0">
                <a:latin typeface="Bradley Hand ITC" pitchFamily="66" charset="0"/>
              </a:rPr>
              <a:t>	</a:t>
            </a:r>
            <a:r>
              <a:rPr lang="it-IT" sz="2400" b="1" dirty="0" smtClean="0">
                <a:latin typeface="Bradley Hand ITC" pitchFamily="66" charset="0"/>
              </a:rPr>
              <a:t>Andati via i Tedeschi, arrivarono gli Inglesi che, con i loro aerei passarono sopra la città di Perugia per bombardare </a:t>
            </a:r>
            <a:br>
              <a:rPr lang="it-IT" sz="2400" b="1" dirty="0" smtClean="0">
                <a:latin typeface="Bradley Hand ITC" pitchFamily="66" charset="0"/>
              </a:rPr>
            </a:br>
            <a:r>
              <a:rPr lang="it-IT" sz="2400" b="1" dirty="0" smtClean="0">
                <a:latin typeface="Bradley Hand ITC" pitchFamily="66" charset="0"/>
              </a:rPr>
              <a:t>Ponte San Giovanni, importante snodo ferroviario, e </a:t>
            </a:r>
            <a:r>
              <a:rPr lang="it-IT" sz="2400" b="1" dirty="0" smtClean="0">
                <a:latin typeface="Bradley Hand ITC" pitchFamily="66" charset="0"/>
              </a:rPr>
              <a:t>l’</a:t>
            </a:r>
            <a:r>
              <a:rPr lang="it-IT" sz="2400" b="1" dirty="0" err="1" smtClean="0">
                <a:latin typeface="Bradley Hand ITC" pitchFamily="66" charset="0"/>
              </a:rPr>
              <a:t>areoporto</a:t>
            </a:r>
            <a:r>
              <a:rPr lang="it-IT" sz="2400" b="1" dirty="0" smtClean="0">
                <a:latin typeface="Bradley Hand ITC" pitchFamily="66" charset="0"/>
              </a:rPr>
              <a:t> </a:t>
            </a:r>
            <a:r>
              <a:rPr lang="it-IT" sz="2400" b="1" dirty="0" smtClean="0">
                <a:latin typeface="Bradley Hand ITC" pitchFamily="66" charset="0"/>
              </a:rPr>
              <a:t>di Sant’Egidio.</a:t>
            </a:r>
          </a:p>
          <a:p>
            <a:pPr algn="just"/>
            <a:r>
              <a:rPr lang="it-IT" sz="2400" b="1" dirty="0" smtClean="0">
                <a:latin typeface="Bradley Hand ITC" pitchFamily="66" charset="0"/>
              </a:rPr>
              <a:t>	Domenico, visto che era ancora un adolescente, non era consapevole del pericolo che poteva correre andando insieme </a:t>
            </a:r>
            <a:r>
              <a:rPr lang="it-IT" sz="2400" b="1" dirty="0">
                <a:latin typeface="Bradley Hand ITC" pitchFamily="66" charset="0"/>
              </a:rPr>
              <a:t>ai suoi </a:t>
            </a:r>
            <a:r>
              <a:rPr lang="it-IT" sz="2400" b="1" dirty="0" smtClean="0">
                <a:latin typeface="Bradley Hand ITC" pitchFamily="66" charset="0"/>
              </a:rPr>
              <a:t>amici </a:t>
            </a:r>
            <a:r>
              <a:rPr lang="it-IT" sz="2400" b="1" dirty="0">
                <a:latin typeface="Bradley Hand ITC" pitchFamily="66" charset="0"/>
              </a:rPr>
              <a:t>nei </a:t>
            </a:r>
            <a:r>
              <a:rPr lang="it-IT" sz="2400" b="1" dirty="0" smtClean="0">
                <a:latin typeface="Bradley Hand ITC" pitchFamily="66" charset="0"/>
              </a:rPr>
              <a:t>luoghi bombardati a raccogliere la polvere da sparo per farne dei razzi o per distruggere le cassette della posta, semplicemente per gioco.</a:t>
            </a:r>
          </a:p>
          <a:p>
            <a:pPr algn="just"/>
            <a:r>
              <a:rPr lang="it-IT" sz="2400" b="1" dirty="0" smtClean="0">
                <a:latin typeface="Bradley Hand ITC" pitchFamily="66" charset="0"/>
              </a:rPr>
              <a:t>	Il divertimento, però, man mano che cresceva scompariva perché si rendeva conto della gravità della situazione. </a:t>
            </a:r>
            <a:br>
              <a:rPr lang="it-IT" sz="2400" b="1" dirty="0" smtClean="0">
                <a:latin typeface="Bradley Hand ITC" pitchFamily="66" charset="0"/>
              </a:rPr>
            </a:br>
            <a:r>
              <a:rPr lang="it-IT" sz="2400" b="1" dirty="0" smtClean="0">
                <a:latin typeface="Bradley Hand ITC" pitchFamily="66" charset="0"/>
              </a:rPr>
              <a:t>Iniziava anche a farsi sentire la fame visto che venivano distribuiti solo </a:t>
            </a:r>
            <a:r>
              <a:rPr lang="it-IT" sz="2400" b="1" dirty="0" smtClean="0">
                <a:latin typeface="Bradley Hand ITC" pitchFamily="66" charset="0"/>
              </a:rPr>
              <a:t>150g</a:t>
            </a:r>
            <a:r>
              <a:rPr lang="it-IT" sz="2400" b="1" dirty="0" smtClean="0">
                <a:latin typeface="Bradley Hand ITC" pitchFamily="66" charset="0"/>
              </a:rPr>
              <a:t>. di pane a testa al giorno attraverso la tessera annonaria.</a:t>
            </a:r>
            <a:r>
              <a:rPr lang="it-IT" sz="2400" dirty="0">
                <a:latin typeface="Candara" panose="020E0502030303020204" pitchFamily="34" charset="0"/>
              </a:rPr>
              <a:t> </a:t>
            </a:r>
            <a:r>
              <a:rPr lang="it-IT" sz="2400" b="1" dirty="0" smtClean="0">
                <a:latin typeface="Bradley Hand ITC" panose="03070402050302030203" pitchFamily="66" charset="0"/>
              </a:rPr>
              <a:t>Ci ha confessato di avere sempre nutrito il sospetto che </a:t>
            </a:r>
            <a:r>
              <a:rPr lang="it-IT" sz="2400" b="1" dirty="0">
                <a:latin typeface="Bradley Hand ITC" panose="03070402050302030203" pitchFamily="66" charset="0"/>
              </a:rPr>
              <a:t>la madre </a:t>
            </a:r>
            <a:r>
              <a:rPr lang="it-IT" sz="2400" b="1" dirty="0" smtClean="0">
                <a:latin typeface="Bradley Hand ITC" panose="03070402050302030203" pitchFamily="66" charset="0"/>
              </a:rPr>
              <a:t>spesso rinunciasse </a:t>
            </a:r>
            <a:r>
              <a:rPr lang="it-IT" sz="2400" b="1" dirty="0">
                <a:latin typeface="Bradley Hand ITC" panose="03070402050302030203" pitchFamily="66" charset="0"/>
              </a:rPr>
              <a:t>a mangiare una parte della sua razione per darla ai </a:t>
            </a:r>
            <a:r>
              <a:rPr lang="it-IT" sz="2400" b="1" dirty="0" smtClean="0">
                <a:latin typeface="Bradley Hand ITC" panose="03070402050302030203" pitchFamily="66" charset="0"/>
              </a:rPr>
              <a:t>figli perché anche la paura che si ammalassero di TBC era tanta.</a:t>
            </a:r>
            <a:endParaRPr lang="it-IT" sz="2400"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FEDERICA\CLASSE 3 MEDIA\boccali\STORIA\perugia in tempo di guerra (nonno).jpg"/>
          <p:cNvPicPr>
            <a:picLocks noChangeAspect="1" noChangeArrowheads="1"/>
          </p:cNvPicPr>
          <p:nvPr/>
        </p:nvPicPr>
        <p:blipFill>
          <a:blip r:embed="rId2" cstate="print"/>
          <a:srcRect/>
          <a:stretch>
            <a:fillRect/>
          </a:stretch>
        </p:blipFill>
        <p:spPr bwMode="auto">
          <a:xfrm>
            <a:off x="345653" y="1015606"/>
            <a:ext cx="4204221" cy="4176464"/>
          </a:xfrm>
          <a:prstGeom prst="rect">
            <a:avLst/>
          </a:prstGeom>
          <a:ln>
            <a:noFill/>
          </a:ln>
          <a:effectLst>
            <a:softEdge rad="112500"/>
          </a:effectLst>
        </p:spPr>
      </p:pic>
      <p:sp>
        <p:nvSpPr>
          <p:cNvPr id="6" name="CasellaDiTesto 5"/>
          <p:cNvSpPr txBox="1"/>
          <p:nvPr/>
        </p:nvSpPr>
        <p:spPr>
          <a:xfrm>
            <a:off x="467543" y="5373216"/>
            <a:ext cx="3960440" cy="461665"/>
          </a:xfrm>
          <a:prstGeom prst="rect">
            <a:avLst/>
          </a:prstGeom>
          <a:noFill/>
        </p:spPr>
        <p:txBody>
          <a:bodyPr wrap="square" rtlCol="0">
            <a:spAutoFit/>
          </a:bodyPr>
          <a:lstStyle/>
          <a:p>
            <a:pPr algn="ctr"/>
            <a:r>
              <a:rPr lang="it-IT" sz="2400" b="1" dirty="0" smtClean="0">
                <a:latin typeface="Bradley Hand ITC" pitchFamily="66" charset="0"/>
              </a:rPr>
              <a:t>Perugia bombardata</a:t>
            </a:r>
            <a:endParaRPr lang="it-IT" sz="2400" b="1" dirty="0">
              <a:latin typeface="Bradley Hand ITC" pitchFamily="66" charset="0"/>
            </a:endParaRPr>
          </a:p>
        </p:txBody>
      </p:sp>
      <p:pic>
        <p:nvPicPr>
          <p:cNvPr id="1027" name="Picture 3" descr="C:\Users\user\Documents\FEDERICA\CLASSE 3 MEDIA\boccali\STORIA\alleati a Perugia (nonno).jpg"/>
          <p:cNvPicPr>
            <a:picLocks noChangeAspect="1" noChangeArrowheads="1"/>
          </p:cNvPicPr>
          <p:nvPr/>
        </p:nvPicPr>
        <p:blipFill>
          <a:blip r:embed="rId3" cstate="print"/>
          <a:srcRect/>
          <a:stretch>
            <a:fillRect/>
          </a:stretch>
        </p:blipFill>
        <p:spPr bwMode="auto">
          <a:xfrm>
            <a:off x="4788024" y="1988840"/>
            <a:ext cx="4023320" cy="4023320"/>
          </a:xfrm>
          <a:prstGeom prst="rect">
            <a:avLst/>
          </a:prstGeom>
          <a:ln>
            <a:noFill/>
          </a:ln>
          <a:effectLst>
            <a:softEdge rad="112500"/>
          </a:effectLst>
        </p:spPr>
      </p:pic>
      <p:sp>
        <p:nvSpPr>
          <p:cNvPr id="8" name="CasellaDiTesto 7"/>
          <p:cNvSpPr txBox="1"/>
          <p:nvPr/>
        </p:nvSpPr>
        <p:spPr>
          <a:xfrm>
            <a:off x="4932040" y="6165304"/>
            <a:ext cx="3744416" cy="461665"/>
          </a:xfrm>
          <a:prstGeom prst="rect">
            <a:avLst/>
          </a:prstGeom>
          <a:noFill/>
        </p:spPr>
        <p:txBody>
          <a:bodyPr wrap="square" rtlCol="0">
            <a:spAutoFit/>
          </a:bodyPr>
          <a:lstStyle/>
          <a:p>
            <a:pPr algn="ctr"/>
            <a:r>
              <a:rPr lang="it-IT" sz="2400" b="1" dirty="0" smtClean="0">
                <a:latin typeface="Bradley Hand ITC" pitchFamily="66" charset="0"/>
              </a:rPr>
              <a:t>Alleati a Perugia</a:t>
            </a:r>
            <a:endParaRPr lang="it-IT" sz="2400"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1"/>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900" decel="100000" fill="hold"/>
                                        <p:tgtEl>
                                          <p:spTgt spid="10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8"/>
                                        </p:tgtEl>
                                        <p:attrNameLst>
                                          <p:attrName>style.visibility</p:attrName>
                                        </p:attrNameLst>
                                      </p:cBhvr>
                                      <p:to>
                                        <p:strVal val="visible"/>
                                      </p:to>
                                    </p:set>
                                    <p:anim calcmode="discrete" valueType="clr">
                                      <p:cBhvr override="childStyle">
                                        <p:cTn id="3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
                                        </p:tgtEl>
                                        <p:attrNameLst>
                                          <p:attrName>fillcolor</p:attrName>
                                        </p:attrNameLst>
                                      </p:cBhvr>
                                      <p:tavLst>
                                        <p:tav tm="0">
                                          <p:val>
                                            <p:clrVal>
                                              <a:schemeClr val="accent2"/>
                                            </p:clrVal>
                                          </p:val>
                                        </p:tav>
                                        <p:tav tm="50000">
                                          <p:val>
                                            <p:clrVal>
                                              <a:schemeClr val="hlink"/>
                                            </p:clrVal>
                                          </p:val>
                                        </p:tav>
                                      </p:tavLst>
                                    </p:anim>
                                    <p:set>
                                      <p:cBhvr>
                                        <p:cTn id="32"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560" y="836712"/>
            <a:ext cx="8136904" cy="3416320"/>
          </a:xfrm>
          <a:prstGeom prst="rect">
            <a:avLst/>
          </a:prstGeom>
          <a:noFill/>
        </p:spPr>
        <p:txBody>
          <a:bodyPr wrap="square" rtlCol="0">
            <a:spAutoFit/>
          </a:bodyPr>
          <a:lstStyle/>
          <a:p>
            <a:r>
              <a:rPr lang="it-IT" sz="2400" b="1" dirty="0" smtClean="0">
                <a:latin typeface="Bradley Hand ITC" pitchFamily="66" charset="0"/>
              </a:rPr>
              <a:t>	Capitò anche che un aereo colpito dai Tedeschi cadde proprio vicino casa sua e scoppiarono tutte le bombe che c’erano all’interno. L’enorme esplosione provocò un terremoto sussultorio e le schegge penetrarono nelle case provocando non solo molti danni alle abitazioni, ma troncarono di netto le gambe ad una povera donna del palazzo che morì dissanguata. Anche se al suo appartamento fortunatamente non accadde nulla, la paura fu veramente tanta. </a:t>
            </a:r>
          </a:p>
          <a:p>
            <a:r>
              <a:rPr lang="it-IT" sz="2400" b="1" dirty="0" smtClean="0">
                <a:latin typeface="Bradley Hand ITC" pitchFamily="66" charset="0"/>
              </a:rPr>
              <a:t>	</a:t>
            </a:r>
            <a:endParaRPr lang="it-IT" sz="2400" b="1" dirty="0">
              <a:latin typeface="Bradley Hand ITC" pitchFamily="66" charset="0"/>
            </a:endParaRPr>
          </a:p>
        </p:txBody>
      </p:sp>
      <p:pic>
        <p:nvPicPr>
          <p:cNvPr id="2" name="Immagine 1" descr="Armi avanzate della &lt;strong&gt;Seconda&lt;/strong&gt; &lt;strong&gt;Guerra&lt;/strong&gt; &lt;strong&gt;Mondiale&lt;/strong&gt;/USA-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005064"/>
            <a:ext cx="4109307" cy="24980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FEDERICA\CLASSE 3 MEDIA\boccali\STORIA\agello (nonno).jpg"/>
          <p:cNvPicPr>
            <a:picLocks noChangeAspect="1" noChangeArrowheads="1"/>
          </p:cNvPicPr>
          <p:nvPr/>
        </p:nvPicPr>
        <p:blipFill>
          <a:blip r:embed="rId2" cstate="print"/>
          <a:srcRect/>
          <a:stretch>
            <a:fillRect/>
          </a:stretch>
        </p:blipFill>
        <p:spPr bwMode="auto">
          <a:xfrm>
            <a:off x="3995936" y="4221088"/>
            <a:ext cx="3506860" cy="2407251"/>
          </a:xfrm>
          <a:prstGeom prst="rect">
            <a:avLst/>
          </a:prstGeom>
          <a:ln>
            <a:noFill/>
          </a:ln>
          <a:effectLst>
            <a:softEdge rad="112500"/>
          </a:effectLst>
        </p:spPr>
      </p:pic>
      <p:sp>
        <p:nvSpPr>
          <p:cNvPr id="6" name="CasellaDiTesto 5"/>
          <p:cNvSpPr txBox="1"/>
          <p:nvPr/>
        </p:nvSpPr>
        <p:spPr>
          <a:xfrm>
            <a:off x="7020272" y="6093296"/>
            <a:ext cx="2376264" cy="646331"/>
          </a:xfrm>
          <a:prstGeom prst="rect">
            <a:avLst/>
          </a:prstGeom>
          <a:noFill/>
        </p:spPr>
        <p:txBody>
          <a:bodyPr wrap="square" rtlCol="0">
            <a:spAutoFit/>
          </a:bodyPr>
          <a:lstStyle/>
          <a:p>
            <a:pPr algn="ctr"/>
            <a:r>
              <a:rPr lang="it-IT" sz="3600" b="1" dirty="0" err="1" smtClean="0">
                <a:latin typeface="Bradley Hand ITC" pitchFamily="66" charset="0"/>
              </a:rPr>
              <a:t>Agello</a:t>
            </a:r>
            <a:endParaRPr lang="it-IT" sz="3600" b="1" dirty="0">
              <a:latin typeface="Bradley Hand ITC" pitchFamily="66" charset="0"/>
            </a:endParaRPr>
          </a:p>
        </p:txBody>
      </p:sp>
      <p:sp>
        <p:nvSpPr>
          <p:cNvPr id="2" name="Rettangolo 1"/>
          <p:cNvSpPr/>
          <p:nvPr/>
        </p:nvSpPr>
        <p:spPr>
          <a:xfrm>
            <a:off x="396162" y="1017192"/>
            <a:ext cx="8064270" cy="3477875"/>
          </a:xfrm>
          <a:prstGeom prst="rect">
            <a:avLst/>
          </a:prstGeom>
        </p:spPr>
        <p:txBody>
          <a:bodyPr wrap="square">
            <a:spAutoFit/>
          </a:bodyPr>
          <a:lstStyle/>
          <a:p>
            <a:pPr algn="just"/>
            <a:r>
              <a:rPr lang="it-IT" sz="2000" b="1" dirty="0">
                <a:latin typeface="Bradley Hand ITC" pitchFamily="66" charset="0"/>
              </a:rPr>
              <a:t>Così la sua famiglia decise di trasferirsi nel paesino di Agello perché arroccato e lontano da Perugia. Qui, però, accadde un evento tragico nei campi sotto la collina: una mitragliatrice antiaerea sparò sul grano e i contadini uccisero un Tedesco. Per vendetta i soldati tedeschi spararono a tutti i contadini che fuggendo tentavano invano di nascondersi nel grano. </a:t>
            </a:r>
          </a:p>
          <a:p>
            <a:pPr algn="just"/>
            <a:r>
              <a:rPr lang="it-IT" sz="2000" b="1" dirty="0">
                <a:latin typeface="Bradley Hand ITC" pitchFamily="66" charset="0"/>
              </a:rPr>
              <a:t>Fu una vera e propria strage: i cadaveri irriconoscibili di dodici uomini furono ricomposti dai compaesani, compreso il nostro Domenico, ancora solo un ragazzo, e portati al cimitero, ma sempre per volere dei Tedeschi furono sepolti in una fossa comune. Solo terminata la guerra è stata data loro una più degna sepoltura.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02432" y="856357"/>
            <a:ext cx="8202016" cy="2308324"/>
          </a:xfrm>
          <a:prstGeom prst="rect">
            <a:avLst/>
          </a:prstGeom>
          <a:noFill/>
        </p:spPr>
        <p:txBody>
          <a:bodyPr wrap="square" rtlCol="0">
            <a:spAutoFit/>
          </a:bodyPr>
          <a:lstStyle/>
          <a:p>
            <a:pPr algn="just"/>
            <a:r>
              <a:rPr lang="it-IT" sz="2400" b="1" dirty="0" smtClean="0">
                <a:latin typeface="Bradley Hand ITC" pitchFamily="66" charset="0"/>
              </a:rPr>
              <a:t>	Con l’ arrivo degli alleati la vita migliorò molto: gli Americani erano diversi. Offrivano cioccolata calda, tè, gomme da masticare e sigarette a tutti. E’ da lì che Domenico iniziò a fumare. Un altro ricordo legato agli Americani sono i vari tipi di musica che  ascoltavano  tra cui il jazz.</a:t>
            </a:r>
          </a:p>
          <a:p>
            <a:pPr algn="just"/>
            <a:endParaRPr lang="it-IT" sz="2400" b="1" dirty="0" smtClean="0">
              <a:latin typeface="Bradley Hand ITC" pitchFamily="66" charset="0"/>
            </a:endParaRPr>
          </a:p>
        </p:txBody>
      </p:sp>
      <p:pic>
        <p:nvPicPr>
          <p:cNvPr id="3" name="Immagine 2" descr="File:Partizanski džez orkestar.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6295" y="3789040"/>
            <a:ext cx="4130270" cy="2736304"/>
          </a:xfrm>
          <a:prstGeom prst="rect">
            <a:avLst/>
          </a:prstGeom>
          <a:ln>
            <a:noFill/>
          </a:ln>
          <a:effectLst>
            <a:outerShdw blurRad="292100" dist="139700" dir="2700000" algn="tl" rotWithShape="0">
              <a:srgbClr val="333333">
                <a:alpha val="65000"/>
              </a:srgbClr>
            </a:outerShdw>
          </a:effectLst>
        </p:spPr>
      </p:pic>
      <p:pic>
        <p:nvPicPr>
          <p:cNvPr id="4" name="Immagine 3" descr="Il rancio del soldato al centro della Storia - La Stamp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40" y="3162690"/>
            <a:ext cx="4306500" cy="24245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39267" y="3284984"/>
            <a:ext cx="7965179" cy="2862322"/>
          </a:xfrm>
          <a:prstGeom prst="rect">
            <a:avLst/>
          </a:prstGeom>
        </p:spPr>
        <p:txBody>
          <a:bodyPr wrap="square">
            <a:spAutoFit/>
          </a:bodyPr>
          <a:lstStyle/>
          <a:p>
            <a:pPr algn="just"/>
            <a:r>
              <a:rPr lang="it-IT" sz="2000" b="1" dirty="0" smtClean="0">
                <a:latin typeface="Bradley Hand ITC" panose="03070402050302030203" pitchFamily="66" charset="0"/>
              </a:rPr>
              <a:t>	Finita </a:t>
            </a:r>
            <a:r>
              <a:rPr lang="it-IT" sz="2000" b="1" dirty="0">
                <a:latin typeface="Bradley Hand ITC" panose="03070402050302030203" pitchFamily="66" charset="0"/>
              </a:rPr>
              <a:t>la guerra Domenico Bartolini tornò a Perugia che nel frattempo era molto cambiata.</a:t>
            </a:r>
          </a:p>
          <a:p>
            <a:pPr algn="just"/>
            <a:r>
              <a:rPr lang="it-IT" sz="2000" b="1" dirty="0">
                <a:latin typeface="Bradley Hand ITC" panose="03070402050302030203" pitchFamily="66" charset="0"/>
              </a:rPr>
              <a:t>«Le esperienze fatte in guerra sono servite per superare la situazione del dopoguerra», queste le sue testuali parole, «un periodo tanto tragico quanto quello della guerra stessa, perché la fame continuava insieme a tanti problemi».</a:t>
            </a:r>
          </a:p>
          <a:p>
            <a:pPr algn="just"/>
            <a:r>
              <a:rPr lang="it-IT" sz="2000" b="1" dirty="0">
                <a:latin typeface="Bradley Hand ITC" panose="03070402050302030203" pitchFamily="66" charset="0"/>
              </a:rPr>
              <a:t>Prima di andarsene, Domenico, ci ha chiesto se anche noi saremmo stati in grado di vivere in quel periodo, rinunciando a molte scelte e divertimenti.</a:t>
            </a:r>
          </a:p>
        </p:txBody>
      </p:sp>
      <p:sp>
        <p:nvSpPr>
          <p:cNvPr id="5" name="Rettangolo 4"/>
          <p:cNvSpPr/>
          <p:nvPr/>
        </p:nvSpPr>
        <p:spPr>
          <a:xfrm>
            <a:off x="639268" y="1052736"/>
            <a:ext cx="7965179" cy="1938992"/>
          </a:xfrm>
          <a:prstGeom prst="rect">
            <a:avLst/>
          </a:prstGeom>
        </p:spPr>
        <p:txBody>
          <a:bodyPr wrap="square">
            <a:spAutoFit/>
          </a:bodyPr>
          <a:lstStyle/>
          <a:p>
            <a:pPr algn="just"/>
            <a:r>
              <a:rPr lang="it-IT" sz="2000" b="1" dirty="0" smtClean="0">
                <a:latin typeface="Bradley Hand ITC" panose="03070402050302030203" pitchFamily="66" charset="0"/>
              </a:rPr>
              <a:t>	Un </a:t>
            </a:r>
            <a:r>
              <a:rPr lang="it-IT" sz="2000" b="1" dirty="0">
                <a:latin typeface="Bradley Hand ITC" panose="03070402050302030203" pitchFamily="66" charset="0"/>
              </a:rPr>
              <a:t>avvenimento divertente legato alla fuga dei Tedeschi fu quello del coniglio: un Tedesco, prima di scappare, aveva legato la zampa di un coniglio ad una mitragliatrice, così che, quando il coniglio tentava di andare a bere, tirava il grilletto e sparava; gli Americani, da sotto la collina seguitavano a tirare bombe pensando si trattasse di un cecchino. Solo con l’aiuto di un coraggioso partigiano si </a:t>
            </a:r>
            <a:r>
              <a:rPr lang="it-IT" sz="2000" b="1" dirty="0" smtClean="0">
                <a:latin typeface="Bradley Hand ITC" panose="03070402050302030203" pitchFamily="66" charset="0"/>
              </a:rPr>
              <a:t>scoprì la beffa.</a:t>
            </a:r>
            <a:endParaRPr lang="it-IT" sz="2000" b="1" dirty="0">
              <a:latin typeface="Bradley Hand ITC" panose="03070402050302030203" pitchFamily="66" charset="0"/>
            </a:endParaRPr>
          </a:p>
        </p:txBody>
      </p:sp>
    </p:spTree>
    <p:extLst>
      <p:ext uri="{BB962C8B-B14F-4D97-AF65-F5344CB8AC3E}">
        <p14:creationId xmlns:p14="http://schemas.microsoft.com/office/powerpoint/2010/main" val="151359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753917"/>
            <a:ext cx="8208912" cy="584775"/>
          </a:xfrm>
          <a:prstGeom prst="rect">
            <a:avLst/>
          </a:prstGeom>
          <a:noFill/>
        </p:spPr>
        <p:txBody>
          <a:bodyPr wrap="square" rtlCol="0">
            <a:spAutoFit/>
          </a:bodyPr>
          <a:lstStyle/>
          <a:p>
            <a:pPr algn="ctr"/>
            <a:r>
              <a:rPr lang="it-IT" sz="3200" b="1" dirty="0" smtClean="0">
                <a:solidFill>
                  <a:srgbClr val="FF0000"/>
                </a:solidFill>
                <a:latin typeface="+mj-lt"/>
              </a:rPr>
              <a:t>Intervista a Domenico Bartolini</a:t>
            </a:r>
            <a:endParaRPr lang="it-IT" sz="3200" b="1" dirty="0">
              <a:solidFill>
                <a:srgbClr val="FF0000"/>
              </a:solidFill>
              <a:latin typeface="+mj-lt"/>
            </a:endParaRPr>
          </a:p>
        </p:txBody>
      </p:sp>
      <p:sp>
        <p:nvSpPr>
          <p:cNvPr id="3" name="CasellaDiTesto 2"/>
          <p:cNvSpPr txBox="1"/>
          <p:nvPr/>
        </p:nvSpPr>
        <p:spPr>
          <a:xfrm>
            <a:off x="323528" y="1553720"/>
            <a:ext cx="8352928" cy="2677656"/>
          </a:xfrm>
          <a:prstGeom prst="rect">
            <a:avLst/>
          </a:prstGeom>
          <a:noFill/>
        </p:spPr>
        <p:txBody>
          <a:bodyPr wrap="square" rtlCol="0">
            <a:spAutoFit/>
          </a:bodyPr>
          <a:lstStyle/>
          <a:p>
            <a:pPr>
              <a:buFont typeface="Arial" pitchFamily="34" charset="0"/>
              <a:buChar char="•"/>
            </a:pPr>
            <a:r>
              <a:rPr lang="it-IT" sz="2400" b="1" dirty="0" smtClean="0">
                <a:latin typeface="Bradley Hand ITC" pitchFamily="66" charset="0"/>
              </a:rPr>
              <a:t> Come ha reagito alla fine della guerra?                                      </a:t>
            </a:r>
            <a:r>
              <a:rPr lang="it-IT" sz="2400" dirty="0" smtClean="0">
                <a:latin typeface="Bradley Hand ITC" pitchFamily="66" charset="0"/>
              </a:rPr>
              <a:t>La vita è pian piano ritornata come prima: sono andato al liceo classico Mariotti e l’ anno della maturità (1947) è stato molto difficile e pesante; l’esame è stato durissimo perché i professori hanno chiesto tutto il programma dei 5 anni, ma noi avevamo frequentato solo il triennio a giorni alterni e con pochissimi libri.</a:t>
            </a:r>
            <a:endParaRPr lang="it-IT" sz="2400" dirty="0">
              <a:latin typeface="Bradley Hand ITC" pitchFamily="66" charset="0"/>
            </a:endParaRPr>
          </a:p>
        </p:txBody>
      </p:sp>
      <p:sp>
        <p:nvSpPr>
          <p:cNvPr id="4" name="CasellaDiTesto 3"/>
          <p:cNvSpPr txBox="1"/>
          <p:nvPr/>
        </p:nvSpPr>
        <p:spPr>
          <a:xfrm>
            <a:off x="323528" y="4077072"/>
            <a:ext cx="7704856" cy="1200329"/>
          </a:xfrm>
          <a:prstGeom prst="rect">
            <a:avLst/>
          </a:prstGeom>
          <a:noFill/>
        </p:spPr>
        <p:txBody>
          <a:bodyPr wrap="square" rtlCol="0">
            <a:spAutoFit/>
          </a:bodyPr>
          <a:lstStyle/>
          <a:p>
            <a:pPr>
              <a:buFont typeface="Arial" pitchFamily="34" charset="0"/>
              <a:buChar char="•"/>
            </a:pPr>
            <a:r>
              <a:rPr lang="it-IT" sz="2400" b="1" dirty="0" smtClean="0">
                <a:latin typeface="Bradley Hand ITC" pitchFamily="66" charset="0"/>
              </a:rPr>
              <a:t> Perché si è trasferito a Città della Pieve?</a:t>
            </a:r>
          </a:p>
          <a:p>
            <a:r>
              <a:rPr lang="it-IT" sz="2400" dirty="0" smtClean="0">
                <a:latin typeface="Bradley Hand ITC" pitchFamily="66" charset="0"/>
              </a:rPr>
              <a:t>C’erano più possibilità di lavoro, infatti lì c’è un grande ospedale dove ho potuto svolgere la mia  carriera di medico.</a:t>
            </a:r>
            <a:endParaRPr lang="it-IT" sz="2400" dirty="0">
              <a:latin typeface="Bradley Hand ITC" pitchFamily="66" charset="0"/>
            </a:endParaRPr>
          </a:p>
        </p:txBody>
      </p:sp>
      <p:sp>
        <p:nvSpPr>
          <p:cNvPr id="5" name="Rettangolo 4"/>
          <p:cNvSpPr/>
          <p:nvPr/>
        </p:nvSpPr>
        <p:spPr>
          <a:xfrm>
            <a:off x="539552" y="5949280"/>
            <a:ext cx="777686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Lavoro di Federica CATANA, 3D</a:t>
            </a:r>
            <a:endParaRPr lang="it-IT"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4)">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628800"/>
            <a:ext cx="8532440" cy="4846551"/>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1487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457</TotalTime>
  <Words>256</Words>
  <Application>Microsoft Office PowerPoint</Application>
  <PresentationFormat>Presentazione su schermo (4:3)</PresentationFormat>
  <Paragraphs>31</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Bradley Hand ITC</vt:lpstr>
      <vt:lpstr>Calibri</vt:lpstr>
      <vt:lpstr>Candara</vt:lpstr>
      <vt:lpstr>Constantia</vt:lpstr>
      <vt:lpstr>Wingdings 2</vt:lpstr>
      <vt:lpstr>Equinozio</vt:lpstr>
      <vt:lpstr>LA TESTIMONIANZA DI            DOMENICO BARTOLINI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INTERVISTA LA NONNO DI TOMMASO: DOMENICO BARTOLINI</dc:title>
  <dc:creator>user</dc:creator>
  <cp:lastModifiedBy>Utente</cp:lastModifiedBy>
  <cp:revision>62</cp:revision>
  <dcterms:created xsi:type="dcterms:W3CDTF">2018-05-21T12:40:28Z</dcterms:created>
  <dcterms:modified xsi:type="dcterms:W3CDTF">2018-06-01T15:30:23Z</dcterms:modified>
</cp:coreProperties>
</file>