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erina Pioppi" initials="CP"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648" y="-89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65CA3A70-3D23-4520-9C14-5CEDF572C145}" type="datetimeFigureOut">
              <a:rPr lang="it-IT" smtClean="0"/>
              <a:pPr/>
              <a:t>02/12/2017</a:t>
            </a:fld>
            <a:endParaRPr lang="it-IT"/>
          </a:p>
        </p:txBody>
      </p:sp>
      <p:sp>
        <p:nvSpPr>
          <p:cNvPr id="5" name="Footer Placeholder 4"/>
          <p:cNvSpPr>
            <a:spLocks noGrp="1"/>
          </p:cNvSpPr>
          <p:nvPr>
            <p:ph type="ftr" sz="quarter" idx="11"/>
          </p:nvPr>
        </p:nvSpPr>
        <p:spPr>
          <a:xfrm>
            <a:off x="3962399" y="5870575"/>
            <a:ext cx="4893958" cy="377825"/>
          </a:xfrm>
        </p:spPr>
        <p:txBody>
          <a:bodyPr/>
          <a:lstStyle/>
          <a:p>
            <a:endParaRPr lang="it-IT"/>
          </a:p>
        </p:txBody>
      </p:sp>
      <p:sp>
        <p:nvSpPr>
          <p:cNvPr id="6" name="Slide Number Placeholder 5"/>
          <p:cNvSpPr>
            <a:spLocks noGrp="1"/>
          </p:cNvSpPr>
          <p:nvPr>
            <p:ph type="sldNum" sz="quarter" idx="12"/>
          </p:nvPr>
        </p:nvSpPr>
        <p:spPr>
          <a:xfrm>
            <a:off x="10608958" y="5870575"/>
            <a:ext cx="551167" cy="377825"/>
          </a:xfrm>
        </p:spPr>
        <p:txBody>
          <a:bodyPr/>
          <a:lstStyle/>
          <a:p>
            <a:fld id="{D85BA38F-4893-47D7-A2FC-0F3881413486}" type="slidenum">
              <a:rPr lang="it-IT" smtClean="0"/>
              <a:pPr/>
              <a:t>‹N›</a:t>
            </a:fld>
            <a:endParaRPr lang="it-IT"/>
          </a:p>
        </p:txBody>
      </p:sp>
    </p:spTree>
    <p:extLst>
      <p:ext uri="{BB962C8B-B14F-4D97-AF65-F5344CB8AC3E}">
        <p14:creationId xmlns:p14="http://schemas.microsoft.com/office/powerpoint/2010/main" xmlns="" val="3600794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5CA3A70-3D23-4520-9C14-5CEDF572C145}" type="datetimeFigureOut">
              <a:rPr lang="it-IT" smtClean="0"/>
              <a:pPr/>
              <a:t>02/12/2017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85BA38F-4893-47D7-A2FC-0F3881413486}" type="slidenum">
              <a:rPr lang="it-IT" smtClean="0"/>
              <a:pPr/>
              <a:t>‹N›</a:t>
            </a:fld>
            <a:endParaRPr lang="it-IT"/>
          </a:p>
        </p:txBody>
      </p:sp>
    </p:spTree>
    <p:extLst>
      <p:ext uri="{BB962C8B-B14F-4D97-AF65-F5344CB8AC3E}">
        <p14:creationId xmlns:p14="http://schemas.microsoft.com/office/powerpoint/2010/main" xmlns="" val="3171316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5CA3A70-3D23-4520-9C14-5CEDF572C145}" type="datetimeFigureOut">
              <a:rPr lang="it-IT" smtClean="0"/>
              <a:pPr/>
              <a:t>02/12/2017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85BA38F-4893-47D7-A2FC-0F3881413486}" type="slidenum">
              <a:rPr lang="it-IT" smtClean="0"/>
              <a:pPr/>
              <a:t>‹N›</a:t>
            </a:fld>
            <a:endParaRPr lang="it-IT"/>
          </a:p>
        </p:txBody>
      </p:sp>
    </p:spTree>
    <p:extLst>
      <p:ext uri="{BB962C8B-B14F-4D97-AF65-F5344CB8AC3E}">
        <p14:creationId xmlns:p14="http://schemas.microsoft.com/office/powerpoint/2010/main" xmlns="" val="307622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5CA3A70-3D23-4520-9C14-5CEDF572C145}" type="datetimeFigureOut">
              <a:rPr lang="it-IT" smtClean="0"/>
              <a:pPr/>
              <a:t>02/12/2017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85BA38F-4893-47D7-A2FC-0F3881413486}" type="slidenum">
              <a:rPr lang="it-IT" smtClean="0"/>
              <a:pPr/>
              <a:t>‹N›</a:t>
            </a:fld>
            <a:endParaRPr lang="it-IT"/>
          </a:p>
        </p:txBody>
      </p:sp>
    </p:spTree>
    <p:extLst>
      <p:ext uri="{BB962C8B-B14F-4D97-AF65-F5344CB8AC3E}">
        <p14:creationId xmlns:p14="http://schemas.microsoft.com/office/powerpoint/2010/main" xmlns="" val="7822889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5CA3A70-3D23-4520-9C14-5CEDF572C145}" type="datetimeFigureOut">
              <a:rPr lang="it-IT" smtClean="0"/>
              <a:pPr/>
              <a:t>02/12/2017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85BA38F-4893-47D7-A2FC-0F3881413486}" type="slidenum">
              <a:rPr lang="it-IT" smtClean="0"/>
              <a:pPr/>
              <a:t>‹N›</a:t>
            </a:fld>
            <a:endParaRPr lang="it-IT"/>
          </a:p>
        </p:txBody>
      </p:sp>
    </p:spTree>
    <p:extLst>
      <p:ext uri="{BB962C8B-B14F-4D97-AF65-F5344CB8AC3E}">
        <p14:creationId xmlns:p14="http://schemas.microsoft.com/office/powerpoint/2010/main" xmlns="" val="607998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it-IT"/>
              <a:t>Modifica gli stili del testo dello schema</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5CA3A70-3D23-4520-9C14-5CEDF572C145}" type="datetimeFigureOut">
              <a:rPr lang="it-IT" smtClean="0"/>
              <a:pPr/>
              <a:t>02/12/2017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85BA38F-4893-47D7-A2FC-0F3881413486}" type="slidenum">
              <a:rPr lang="it-IT" smtClean="0"/>
              <a:pPr/>
              <a:t>‹N›</a:t>
            </a:fld>
            <a:endParaRPr lang="it-IT"/>
          </a:p>
        </p:txBody>
      </p:sp>
    </p:spTree>
    <p:extLst>
      <p:ext uri="{BB962C8B-B14F-4D97-AF65-F5344CB8AC3E}">
        <p14:creationId xmlns:p14="http://schemas.microsoft.com/office/powerpoint/2010/main" xmlns="" val="4111636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it-IT"/>
              <a:t>Modifica gli stili del testo dello schema</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5CA3A70-3D23-4520-9C14-5CEDF572C145}" type="datetimeFigureOut">
              <a:rPr lang="it-IT" smtClean="0"/>
              <a:pPr/>
              <a:t>02/12/2017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85BA38F-4893-47D7-A2FC-0F3881413486}" type="slidenum">
              <a:rPr lang="it-IT" smtClean="0"/>
              <a:pPr/>
              <a:t>‹N›</a:t>
            </a:fld>
            <a:endParaRPr lang="it-IT"/>
          </a:p>
        </p:txBody>
      </p:sp>
    </p:spTree>
    <p:extLst>
      <p:ext uri="{BB962C8B-B14F-4D97-AF65-F5344CB8AC3E}">
        <p14:creationId xmlns:p14="http://schemas.microsoft.com/office/powerpoint/2010/main" xmlns="" val="323381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5CA3A70-3D23-4520-9C14-5CEDF572C145}" type="datetimeFigureOut">
              <a:rPr lang="it-IT" smtClean="0"/>
              <a:pPr/>
              <a:t>02/12/2017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85BA38F-4893-47D7-A2FC-0F3881413486}" type="slidenum">
              <a:rPr lang="it-IT" smtClean="0"/>
              <a:pPr/>
              <a:t>‹N›</a:t>
            </a:fld>
            <a:endParaRPr lang="it-IT"/>
          </a:p>
        </p:txBody>
      </p:sp>
    </p:spTree>
    <p:extLst>
      <p:ext uri="{BB962C8B-B14F-4D97-AF65-F5344CB8AC3E}">
        <p14:creationId xmlns:p14="http://schemas.microsoft.com/office/powerpoint/2010/main" xmlns="" val="40868240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5CA3A70-3D23-4520-9C14-5CEDF572C145}" type="datetimeFigureOut">
              <a:rPr lang="it-IT" smtClean="0"/>
              <a:pPr/>
              <a:t>02/12/2017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85BA38F-4893-47D7-A2FC-0F3881413486}" type="slidenum">
              <a:rPr lang="it-IT" smtClean="0"/>
              <a:pPr/>
              <a:t>‹N›</a:t>
            </a:fld>
            <a:endParaRPr lang="it-IT"/>
          </a:p>
        </p:txBody>
      </p:sp>
    </p:spTree>
    <p:extLst>
      <p:ext uri="{BB962C8B-B14F-4D97-AF65-F5344CB8AC3E}">
        <p14:creationId xmlns:p14="http://schemas.microsoft.com/office/powerpoint/2010/main" xmlns="" val="356902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5CA3A70-3D23-4520-9C14-5CEDF572C145}" type="datetimeFigureOut">
              <a:rPr lang="it-IT" smtClean="0"/>
              <a:pPr/>
              <a:t>02/12/2017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85BA38F-4893-47D7-A2FC-0F3881413486}" type="slidenum">
              <a:rPr lang="it-IT" smtClean="0"/>
              <a:pPr/>
              <a:t>‹N›</a:t>
            </a:fld>
            <a:endParaRPr lang="it-IT"/>
          </a:p>
        </p:txBody>
      </p:sp>
    </p:spTree>
    <p:extLst>
      <p:ext uri="{BB962C8B-B14F-4D97-AF65-F5344CB8AC3E}">
        <p14:creationId xmlns:p14="http://schemas.microsoft.com/office/powerpoint/2010/main" xmlns="" val="844004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5CA3A70-3D23-4520-9C14-5CEDF572C145}" type="datetimeFigureOut">
              <a:rPr lang="it-IT" smtClean="0"/>
              <a:pPr/>
              <a:t>02/12/2017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85BA38F-4893-47D7-A2FC-0F3881413486}" type="slidenum">
              <a:rPr lang="it-IT" smtClean="0"/>
              <a:pPr/>
              <a:t>‹N›</a:t>
            </a:fld>
            <a:endParaRPr lang="it-IT"/>
          </a:p>
        </p:txBody>
      </p:sp>
    </p:spTree>
    <p:extLst>
      <p:ext uri="{BB962C8B-B14F-4D97-AF65-F5344CB8AC3E}">
        <p14:creationId xmlns:p14="http://schemas.microsoft.com/office/powerpoint/2010/main" xmlns="" val="3609848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5CA3A70-3D23-4520-9C14-5CEDF572C145}" type="datetimeFigureOut">
              <a:rPr lang="it-IT" smtClean="0"/>
              <a:pPr/>
              <a:t>02/12/2017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85BA38F-4893-47D7-A2FC-0F3881413486}" type="slidenum">
              <a:rPr lang="it-IT" smtClean="0"/>
              <a:pPr/>
              <a:t>‹N›</a:t>
            </a:fld>
            <a:endParaRPr lang="it-IT"/>
          </a:p>
        </p:txBody>
      </p:sp>
    </p:spTree>
    <p:extLst>
      <p:ext uri="{BB962C8B-B14F-4D97-AF65-F5344CB8AC3E}">
        <p14:creationId xmlns:p14="http://schemas.microsoft.com/office/powerpoint/2010/main" xmlns="" val="2697815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5CA3A70-3D23-4520-9C14-5CEDF572C145}" type="datetimeFigureOut">
              <a:rPr lang="it-IT" smtClean="0"/>
              <a:pPr/>
              <a:t>02/12/2017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85BA38F-4893-47D7-A2FC-0F3881413486}" type="slidenum">
              <a:rPr lang="it-IT" smtClean="0"/>
              <a:pPr/>
              <a:t>‹N›</a:t>
            </a:fld>
            <a:endParaRPr lang="it-IT"/>
          </a:p>
        </p:txBody>
      </p:sp>
    </p:spTree>
    <p:extLst>
      <p:ext uri="{BB962C8B-B14F-4D97-AF65-F5344CB8AC3E}">
        <p14:creationId xmlns:p14="http://schemas.microsoft.com/office/powerpoint/2010/main" xmlns="" val="3356472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5CA3A70-3D23-4520-9C14-5CEDF572C145}" type="datetimeFigureOut">
              <a:rPr lang="it-IT" smtClean="0"/>
              <a:pPr/>
              <a:t>02/12/2017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85BA38F-4893-47D7-A2FC-0F3881413486}" type="slidenum">
              <a:rPr lang="it-IT" smtClean="0"/>
              <a:pPr/>
              <a:t>‹N›</a:t>
            </a:fld>
            <a:endParaRPr lang="it-IT"/>
          </a:p>
        </p:txBody>
      </p:sp>
    </p:spTree>
    <p:extLst>
      <p:ext uri="{BB962C8B-B14F-4D97-AF65-F5344CB8AC3E}">
        <p14:creationId xmlns:p14="http://schemas.microsoft.com/office/powerpoint/2010/main" xmlns="" val="3747191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65CA3A70-3D23-4520-9C14-5CEDF572C145}" type="datetimeFigureOut">
              <a:rPr lang="it-IT" smtClean="0"/>
              <a:pPr/>
              <a:t>02/12/2017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85BA38F-4893-47D7-A2FC-0F3881413486}" type="slidenum">
              <a:rPr lang="it-IT" smtClean="0"/>
              <a:pPr/>
              <a:t>‹N›</a:t>
            </a:fld>
            <a:endParaRPr lang="it-IT"/>
          </a:p>
        </p:txBody>
      </p:sp>
    </p:spTree>
    <p:extLst>
      <p:ext uri="{BB962C8B-B14F-4D97-AF65-F5344CB8AC3E}">
        <p14:creationId xmlns:p14="http://schemas.microsoft.com/office/powerpoint/2010/main" xmlns="" val="1337981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5CA3A70-3D23-4520-9C14-5CEDF572C145}" type="datetimeFigureOut">
              <a:rPr lang="it-IT" smtClean="0"/>
              <a:pPr/>
              <a:t>02/12/2017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85BA38F-4893-47D7-A2FC-0F3881413486}" type="slidenum">
              <a:rPr lang="it-IT" smtClean="0"/>
              <a:pPr/>
              <a:t>‹N›</a:t>
            </a:fld>
            <a:endParaRPr lang="it-IT"/>
          </a:p>
        </p:txBody>
      </p:sp>
    </p:spTree>
    <p:extLst>
      <p:ext uri="{BB962C8B-B14F-4D97-AF65-F5344CB8AC3E}">
        <p14:creationId xmlns:p14="http://schemas.microsoft.com/office/powerpoint/2010/main" xmlns="" val="1233922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it-IT"/>
              <a:t>Fare clic per modificare lo stile del titolo dello schema</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5CA3A70-3D23-4520-9C14-5CEDF572C145}" type="datetimeFigureOut">
              <a:rPr lang="it-IT" smtClean="0"/>
              <a:pPr/>
              <a:t>02/12/2017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85BA38F-4893-47D7-A2FC-0F3881413486}" type="slidenum">
              <a:rPr lang="it-IT" smtClean="0"/>
              <a:pPr/>
              <a:t>‹N›</a:t>
            </a:fld>
            <a:endParaRPr lang="it-IT"/>
          </a:p>
        </p:txBody>
      </p:sp>
    </p:spTree>
    <p:extLst>
      <p:ext uri="{BB962C8B-B14F-4D97-AF65-F5344CB8AC3E}">
        <p14:creationId xmlns:p14="http://schemas.microsoft.com/office/powerpoint/2010/main" xmlns="" val="616684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5CA3A70-3D23-4520-9C14-5CEDF572C145}" type="datetimeFigureOut">
              <a:rPr lang="it-IT" smtClean="0"/>
              <a:pPr/>
              <a:t>02/12/2017</a:t>
            </a:fld>
            <a:endParaRPr lang="it-IT"/>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it-IT"/>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85BA38F-4893-47D7-A2FC-0F3881413486}" type="slidenum">
              <a:rPr lang="it-IT" smtClean="0"/>
              <a:pPr/>
              <a:t>‹N›</a:t>
            </a:fld>
            <a:endParaRPr lang="it-IT"/>
          </a:p>
        </p:txBody>
      </p:sp>
    </p:spTree>
    <p:extLst>
      <p:ext uri="{BB962C8B-B14F-4D97-AF65-F5344CB8AC3E}">
        <p14:creationId xmlns:p14="http://schemas.microsoft.com/office/powerpoint/2010/main" xmlns="" val="3770142523"/>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A08E3D84-BAAE-4CC3-8166-6DF08A506485}"/>
              </a:ext>
            </a:extLst>
          </p:cNvPr>
          <p:cNvSpPr>
            <a:spLocks noGrp="1"/>
          </p:cNvSpPr>
          <p:nvPr>
            <p:ph type="ctrTitle"/>
          </p:nvPr>
        </p:nvSpPr>
        <p:spPr>
          <a:xfrm>
            <a:off x="5886638" y="224726"/>
            <a:ext cx="5308211" cy="2421464"/>
          </a:xfrm>
        </p:spPr>
        <p:txBody>
          <a:bodyPr>
            <a:normAutofit fontScale="90000"/>
          </a:bodyPr>
          <a:lstStyle/>
          <a:p>
            <a:pPr algn="l"/>
            <a:r>
              <a:rPr lang="it-IT" sz="5400" dirty="0">
                <a:solidFill>
                  <a:schemeClr val="accent2">
                    <a:lumMod val="60000"/>
                    <a:lumOff val="40000"/>
                  </a:schemeClr>
                </a:solidFill>
                <a:latin typeface="Bauhaus 93" panose="04030905020B02020C02" pitchFamily="82" charset="0"/>
              </a:rPr>
              <a:t>Alfabetizzazione economica</a:t>
            </a:r>
            <a:r>
              <a:rPr lang="it-IT" dirty="0">
                <a:latin typeface="Bauhaus 93" panose="04030905020B02020C02" pitchFamily="82" charset="0"/>
              </a:rPr>
              <a:t/>
            </a:r>
            <a:br>
              <a:rPr lang="it-IT" dirty="0">
                <a:latin typeface="Bauhaus 93" panose="04030905020B02020C02" pitchFamily="82" charset="0"/>
              </a:rPr>
            </a:br>
            <a:endParaRPr lang="it-IT" dirty="0">
              <a:latin typeface="Bauhaus 93" panose="04030905020B02020C02" pitchFamily="82" charset="0"/>
            </a:endParaRPr>
          </a:p>
        </p:txBody>
      </p:sp>
      <p:sp>
        <p:nvSpPr>
          <p:cNvPr id="3" name="Sottotitolo 2">
            <a:extLst>
              <a:ext uri="{FF2B5EF4-FFF2-40B4-BE49-F238E27FC236}">
                <a16:creationId xmlns="" xmlns:a16="http://schemas.microsoft.com/office/drawing/2014/main" id="{B27AA7F0-BA03-4E42-BA8E-844FE8A63114}"/>
              </a:ext>
            </a:extLst>
          </p:cNvPr>
          <p:cNvSpPr>
            <a:spLocks noGrp="1"/>
          </p:cNvSpPr>
          <p:nvPr>
            <p:ph type="subTitle" idx="1"/>
          </p:nvPr>
        </p:nvSpPr>
        <p:spPr>
          <a:xfrm>
            <a:off x="3356658" y="2823150"/>
            <a:ext cx="8194876" cy="3542926"/>
          </a:xfrm>
        </p:spPr>
        <p:txBody>
          <a:bodyPr>
            <a:noAutofit/>
          </a:bodyPr>
          <a:lstStyle/>
          <a:p>
            <a:r>
              <a:rPr lang="it-IT" sz="3200" dirty="0">
                <a:latin typeface="Calibri" panose="020F0502020204030204" pitchFamily="34" charset="0"/>
                <a:cs typeface="Calibri" panose="020F0502020204030204" pitchFamily="34" charset="0"/>
              </a:rPr>
              <a:t>Il giorno 10 novembre 2017 la classe 3d si è recata all’istituto tecnico ‘’Aldo </a:t>
            </a:r>
            <a:r>
              <a:rPr lang="it-IT" sz="3200" dirty="0" err="1">
                <a:latin typeface="Calibri" panose="020F0502020204030204" pitchFamily="34" charset="0"/>
                <a:cs typeface="Calibri" panose="020F0502020204030204" pitchFamily="34" charset="0"/>
              </a:rPr>
              <a:t>Capitini</a:t>
            </a:r>
            <a:r>
              <a:rPr lang="it-IT" sz="3200" dirty="0">
                <a:latin typeface="Calibri" panose="020F0502020204030204" pitchFamily="34" charset="0"/>
                <a:cs typeface="Calibri" panose="020F0502020204030204" pitchFamily="34" charset="0"/>
              </a:rPr>
              <a:t>’’ per un incontro di economia aziendale sostenuto dalla prof.ssa Ercolani  e dal prof. Cartoni CHE CI HANNO PARLATO DEL SISTEMA ECONOMICO E DEL PIL</a:t>
            </a:r>
            <a:endParaRPr lang="it-IT" sz="3200" dirty="0"/>
          </a:p>
        </p:txBody>
      </p:sp>
    </p:spTree>
    <p:extLst>
      <p:ext uri="{BB962C8B-B14F-4D97-AF65-F5344CB8AC3E}">
        <p14:creationId xmlns:p14="http://schemas.microsoft.com/office/powerpoint/2010/main" xmlns="" val="3085007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9009E617-4AD9-4E2D-B551-F731ACB23C79}"/>
              </a:ext>
            </a:extLst>
          </p:cNvPr>
          <p:cNvSpPr>
            <a:spLocks noGrp="1"/>
          </p:cNvSpPr>
          <p:nvPr>
            <p:ph type="title"/>
          </p:nvPr>
        </p:nvSpPr>
        <p:spPr>
          <a:xfrm>
            <a:off x="3074641" y="-381965"/>
            <a:ext cx="5384800" cy="1456267"/>
          </a:xfrm>
        </p:spPr>
        <p:txBody>
          <a:bodyPr/>
          <a:lstStyle/>
          <a:p>
            <a:r>
              <a:rPr lang="it-IT" dirty="0">
                <a:solidFill>
                  <a:schemeClr val="accent2">
                    <a:lumMod val="60000"/>
                    <a:lumOff val="40000"/>
                  </a:schemeClr>
                </a:solidFill>
                <a:latin typeface="Bauhaus 93" panose="04030905020B02020C02" pitchFamily="82" charset="0"/>
              </a:rPr>
              <a:t>UN SISTEMA ECONOMICO</a:t>
            </a:r>
          </a:p>
        </p:txBody>
      </p:sp>
      <p:sp>
        <p:nvSpPr>
          <p:cNvPr id="3" name="Segnaposto contenuto 2">
            <a:extLst>
              <a:ext uri="{FF2B5EF4-FFF2-40B4-BE49-F238E27FC236}">
                <a16:creationId xmlns="" xmlns:a16="http://schemas.microsoft.com/office/drawing/2014/main" id="{1E87A964-A487-4F73-97CE-3557205AC628}"/>
              </a:ext>
            </a:extLst>
          </p:cNvPr>
          <p:cNvSpPr>
            <a:spLocks noGrp="1"/>
          </p:cNvSpPr>
          <p:nvPr>
            <p:ph idx="1"/>
          </p:nvPr>
        </p:nvSpPr>
        <p:spPr>
          <a:xfrm rot="10800000" flipV="1">
            <a:off x="2" y="2667965"/>
            <a:ext cx="12191998" cy="3819645"/>
          </a:xfrm>
        </p:spPr>
        <p:txBody>
          <a:bodyPr>
            <a:normAutofit/>
          </a:bodyPr>
          <a:lstStyle/>
          <a:p>
            <a:pPr marL="0" indent="0">
              <a:buNone/>
            </a:pPr>
            <a:r>
              <a:rPr lang="it-IT" sz="2800" dirty="0"/>
              <a:t>APPENA ARRIVATI CI HA ACCOLTO, CON DEI SUOI ALUNNI, LA PROF.SSA  ERCOLANI CHE CI HA PARLATO DEL SISTEMA ECONOMICO CON UN FASCICOLETTO DA COMPLETARE ASSIEME. Il primo di questi esercizi riguardava ciò che gli studenti credevano fosse un sistema economico. Per la nostra classe ciò che fa parte di un sistema economico è: la </a:t>
            </a:r>
            <a:r>
              <a:rPr lang="it-IT" sz="2800" dirty="0" smtClean="0"/>
              <a:t>banca, </a:t>
            </a:r>
            <a:r>
              <a:rPr lang="it-IT" sz="2800" dirty="0"/>
              <a:t>il </a:t>
            </a:r>
            <a:r>
              <a:rPr lang="it-IT" sz="2800" dirty="0" err="1"/>
              <a:t>pil</a:t>
            </a:r>
            <a:r>
              <a:rPr lang="it-IT" sz="2800" dirty="0"/>
              <a:t>, i bisogni e i settori </a:t>
            </a:r>
            <a:r>
              <a:rPr lang="it-IT" sz="2800" dirty="0" smtClean="0"/>
              <a:t>economici (</a:t>
            </a:r>
            <a:r>
              <a:rPr lang="it-IT" sz="2800" dirty="0"/>
              <a:t>primario, </a:t>
            </a:r>
            <a:r>
              <a:rPr lang="it-IT" sz="2800" dirty="0" smtClean="0"/>
              <a:t>secondario </a:t>
            </a:r>
            <a:r>
              <a:rPr lang="it-IT" sz="2800" dirty="0"/>
              <a:t>e terziario).</a:t>
            </a:r>
          </a:p>
          <a:p>
            <a:pPr marL="0" indent="0">
              <a:buNone/>
            </a:pPr>
            <a:r>
              <a:rPr lang="it-IT" sz="2800" dirty="0"/>
              <a:t>In seguito abbiamo parlato dei bisogni e di come si soddisfano completando una griglia :</a:t>
            </a:r>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endParaRPr lang="it-IT" dirty="0"/>
          </a:p>
        </p:txBody>
      </p:sp>
      <p:graphicFrame>
        <p:nvGraphicFramePr>
          <p:cNvPr id="4" name="Tabella 3">
            <a:extLst>
              <a:ext uri="{FF2B5EF4-FFF2-40B4-BE49-F238E27FC236}">
                <a16:creationId xmlns="" xmlns:a16="http://schemas.microsoft.com/office/drawing/2014/main" id="{57F17EF0-FE04-4F93-B0DD-CF5DC25A866F}"/>
              </a:ext>
            </a:extLst>
          </p:cNvPr>
          <p:cNvGraphicFramePr>
            <a:graphicFrameLocks noGrp="1"/>
          </p:cNvGraphicFramePr>
          <p:nvPr>
            <p:extLst>
              <p:ext uri="{D42A27DB-BD31-4B8C-83A1-F6EECF244321}">
                <p14:modId xmlns:p14="http://schemas.microsoft.com/office/powerpoint/2010/main" xmlns="" val="2503560676"/>
              </p:ext>
            </p:extLst>
          </p:nvPr>
        </p:nvGraphicFramePr>
        <p:xfrm>
          <a:off x="2131855" y="4125917"/>
          <a:ext cx="7866743" cy="2439664"/>
        </p:xfrm>
        <a:graphic>
          <a:graphicData uri="http://schemas.openxmlformats.org/drawingml/2006/table">
            <a:tbl>
              <a:tblPr firstRow="1" bandRow="1">
                <a:tableStyleId>{5C22544A-7EE6-4342-B048-85BDC9FD1C3A}</a:tableStyleId>
              </a:tblPr>
              <a:tblGrid>
                <a:gridCol w="2709333">
                  <a:extLst>
                    <a:ext uri="{9D8B030D-6E8A-4147-A177-3AD203B41FA5}">
                      <a16:colId xmlns="" xmlns:a16="http://schemas.microsoft.com/office/drawing/2014/main" val="1667323431"/>
                    </a:ext>
                  </a:extLst>
                </a:gridCol>
                <a:gridCol w="2709333">
                  <a:extLst>
                    <a:ext uri="{9D8B030D-6E8A-4147-A177-3AD203B41FA5}">
                      <a16:colId xmlns="" xmlns:a16="http://schemas.microsoft.com/office/drawing/2014/main" val="613404027"/>
                    </a:ext>
                  </a:extLst>
                </a:gridCol>
                <a:gridCol w="2448077">
                  <a:extLst>
                    <a:ext uri="{9D8B030D-6E8A-4147-A177-3AD203B41FA5}">
                      <a16:colId xmlns="" xmlns:a16="http://schemas.microsoft.com/office/drawing/2014/main" val="2932290052"/>
                    </a:ext>
                  </a:extLst>
                </a:gridCol>
              </a:tblGrid>
              <a:tr h="687064">
                <a:tc>
                  <a:txBody>
                    <a:bodyPr/>
                    <a:lstStyle/>
                    <a:p>
                      <a:r>
                        <a:rPr lang="it-IT" dirty="0"/>
                        <a:t>BISOGNI</a:t>
                      </a:r>
                    </a:p>
                  </a:txBody>
                  <a:tcPr/>
                </a:tc>
                <a:tc>
                  <a:txBody>
                    <a:bodyPr/>
                    <a:lstStyle/>
                    <a:p>
                      <a:r>
                        <a:rPr lang="it-IT" dirty="0"/>
                        <a:t>SERVIZI CON </a:t>
                      </a:r>
                      <a:r>
                        <a:rPr lang="it-IT" dirty="0" smtClean="0"/>
                        <a:t>CUI </a:t>
                      </a:r>
                      <a:r>
                        <a:rPr lang="it-IT" dirty="0"/>
                        <a:t>SODDISFI IL TUO BISOGNO</a:t>
                      </a:r>
                    </a:p>
                  </a:txBody>
                  <a:tcPr/>
                </a:tc>
                <a:tc>
                  <a:txBody>
                    <a:bodyPr/>
                    <a:lstStyle/>
                    <a:p>
                      <a:r>
                        <a:rPr lang="it-IT" dirty="0"/>
                        <a:t>CHI OFFRE IL SERVIZIO</a:t>
                      </a:r>
                    </a:p>
                  </a:txBody>
                  <a:tcPr/>
                </a:tc>
                <a:extLst>
                  <a:ext uri="{0D108BD9-81ED-4DB2-BD59-A6C34878D82A}">
                    <a16:rowId xmlns="" xmlns:a16="http://schemas.microsoft.com/office/drawing/2014/main" val="724847689"/>
                  </a:ext>
                </a:extLst>
              </a:tr>
              <a:tr h="370840">
                <a:tc>
                  <a:txBody>
                    <a:bodyPr/>
                    <a:lstStyle/>
                    <a:p>
                      <a:r>
                        <a:rPr lang="it-IT" dirty="0"/>
                        <a:t>bere</a:t>
                      </a:r>
                    </a:p>
                  </a:txBody>
                  <a:tcPr/>
                </a:tc>
                <a:tc>
                  <a:txBody>
                    <a:bodyPr/>
                    <a:lstStyle/>
                    <a:p>
                      <a:r>
                        <a:rPr lang="it-IT" dirty="0"/>
                        <a:t>acqua</a:t>
                      </a:r>
                    </a:p>
                  </a:txBody>
                  <a:tcPr/>
                </a:tc>
                <a:tc>
                  <a:txBody>
                    <a:bodyPr/>
                    <a:lstStyle/>
                    <a:p>
                      <a:r>
                        <a:rPr lang="it-IT" dirty="0"/>
                        <a:t>Umbra Acque</a:t>
                      </a:r>
                    </a:p>
                  </a:txBody>
                  <a:tcPr/>
                </a:tc>
                <a:extLst>
                  <a:ext uri="{0D108BD9-81ED-4DB2-BD59-A6C34878D82A}">
                    <a16:rowId xmlns="" xmlns:a16="http://schemas.microsoft.com/office/drawing/2014/main" val="972505054"/>
                  </a:ext>
                </a:extLst>
              </a:tr>
              <a:tr h="370840">
                <a:tc>
                  <a:txBody>
                    <a:bodyPr/>
                    <a:lstStyle/>
                    <a:p>
                      <a:r>
                        <a:rPr lang="it-IT" dirty="0"/>
                        <a:t>mangiare</a:t>
                      </a:r>
                    </a:p>
                  </a:txBody>
                  <a:tcPr/>
                </a:tc>
                <a:tc>
                  <a:txBody>
                    <a:bodyPr/>
                    <a:lstStyle/>
                    <a:p>
                      <a:r>
                        <a:rPr lang="it-IT" dirty="0"/>
                        <a:t>cibo</a:t>
                      </a:r>
                    </a:p>
                  </a:txBody>
                  <a:tcPr/>
                </a:tc>
                <a:tc>
                  <a:txBody>
                    <a:bodyPr/>
                    <a:lstStyle/>
                    <a:p>
                      <a:r>
                        <a:rPr lang="it-IT" dirty="0"/>
                        <a:t>supermercato</a:t>
                      </a:r>
                    </a:p>
                  </a:txBody>
                  <a:tcPr/>
                </a:tc>
                <a:extLst>
                  <a:ext uri="{0D108BD9-81ED-4DB2-BD59-A6C34878D82A}">
                    <a16:rowId xmlns="" xmlns:a16="http://schemas.microsoft.com/office/drawing/2014/main" val="123451541"/>
                  </a:ext>
                </a:extLst>
              </a:tr>
              <a:tr h="370840">
                <a:tc>
                  <a:txBody>
                    <a:bodyPr/>
                    <a:lstStyle/>
                    <a:p>
                      <a:r>
                        <a:rPr lang="it-IT" dirty="0"/>
                        <a:t>Smaltimento rifiuti</a:t>
                      </a:r>
                    </a:p>
                  </a:txBody>
                  <a:tcPr/>
                </a:tc>
                <a:tc>
                  <a:txBody>
                    <a:bodyPr/>
                    <a:lstStyle/>
                    <a:p>
                      <a:r>
                        <a:rPr lang="it-IT" dirty="0" smtClean="0"/>
                        <a:t>Bidoni</a:t>
                      </a:r>
                      <a:r>
                        <a:rPr lang="it-IT" baseline="0" dirty="0" smtClean="0"/>
                        <a:t> della raccolta differenziata</a:t>
                      </a:r>
                      <a:endParaRPr lang="it-IT" dirty="0"/>
                    </a:p>
                  </a:txBody>
                  <a:tcPr/>
                </a:tc>
                <a:tc>
                  <a:txBody>
                    <a:bodyPr/>
                    <a:lstStyle/>
                    <a:p>
                      <a:r>
                        <a:rPr lang="it-IT" dirty="0" err="1"/>
                        <a:t>Gesenu</a:t>
                      </a:r>
                      <a:endParaRPr lang="it-IT" dirty="0"/>
                    </a:p>
                  </a:txBody>
                  <a:tcPr/>
                </a:tc>
                <a:extLst>
                  <a:ext uri="{0D108BD9-81ED-4DB2-BD59-A6C34878D82A}">
                    <a16:rowId xmlns="" xmlns:a16="http://schemas.microsoft.com/office/drawing/2014/main" val="3944916269"/>
                  </a:ext>
                </a:extLst>
              </a:tr>
              <a:tr h="370840">
                <a:tc>
                  <a:txBody>
                    <a:bodyPr/>
                    <a:lstStyle/>
                    <a:p>
                      <a:r>
                        <a:rPr lang="it-IT" dirty="0"/>
                        <a:t>Viaggiare </a:t>
                      </a:r>
                    </a:p>
                  </a:txBody>
                  <a:tcPr/>
                </a:tc>
                <a:tc>
                  <a:txBody>
                    <a:bodyPr/>
                    <a:lstStyle/>
                    <a:p>
                      <a:r>
                        <a:rPr lang="it-IT" dirty="0"/>
                        <a:t>Mezzi di trasporto</a:t>
                      </a:r>
                    </a:p>
                  </a:txBody>
                  <a:tcPr/>
                </a:tc>
                <a:tc>
                  <a:txBody>
                    <a:bodyPr/>
                    <a:lstStyle/>
                    <a:p>
                      <a:r>
                        <a:rPr lang="it-IT" dirty="0"/>
                        <a:t>Agenzia di viaggi</a:t>
                      </a:r>
                    </a:p>
                  </a:txBody>
                  <a:tcPr/>
                </a:tc>
                <a:extLst>
                  <a:ext uri="{0D108BD9-81ED-4DB2-BD59-A6C34878D82A}">
                    <a16:rowId xmlns="" xmlns:a16="http://schemas.microsoft.com/office/drawing/2014/main" val="3778650211"/>
                  </a:ext>
                </a:extLst>
              </a:tr>
            </a:tbl>
          </a:graphicData>
        </a:graphic>
      </p:graphicFrame>
    </p:spTree>
    <p:extLst>
      <p:ext uri="{BB962C8B-B14F-4D97-AF65-F5344CB8AC3E}">
        <p14:creationId xmlns:p14="http://schemas.microsoft.com/office/powerpoint/2010/main" xmlns="" val="265082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2000"/>
                                        <p:tgtEl>
                                          <p:spTgt spid="4"/>
                                        </p:tgtEl>
                                      </p:cBhvr>
                                    </p:animEffect>
                                    <p:anim calcmode="lin" valueType="num">
                                      <p:cBhvr>
                                        <p:cTn id="25" dur="2000" fill="hold"/>
                                        <p:tgtEl>
                                          <p:spTgt spid="4"/>
                                        </p:tgtEl>
                                        <p:attrNameLst>
                                          <p:attrName>ppt_w</p:attrName>
                                        </p:attrNameLst>
                                      </p:cBhvr>
                                      <p:tavLst>
                                        <p:tav tm="0" fmla="#ppt_w*sin(2.5*pi*$)">
                                          <p:val>
                                            <p:fltVal val="0"/>
                                          </p:val>
                                        </p:tav>
                                        <p:tav tm="100000">
                                          <p:val>
                                            <p:fltVal val="1"/>
                                          </p:val>
                                        </p:tav>
                                      </p:tavLst>
                                    </p:anim>
                                    <p:anim calcmode="lin" valueType="num">
                                      <p:cBhvr>
                                        <p:cTn id="26"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D388813-324F-49E5-8E67-3C394CCC03AB}"/>
              </a:ext>
            </a:extLst>
          </p:cNvPr>
          <p:cNvSpPr>
            <a:spLocks noGrp="1"/>
          </p:cNvSpPr>
          <p:nvPr>
            <p:ph type="title"/>
          </p:nvPr>
        </p:nvSpPr>
        <p:spPr>
          <a:xfrm>
            <a:off x="2554515" y="0"/>
            <a:ext cx="5965371" cy="1456267"/>
          </a:xfrm>
        </p:spPr>
        <p:txBody>
          <a:bodyPr/>
          <a:lstStyle/>
          <a:p>
            <a:r>
              <a:rPr lang="it-IT" dirty="0">
                <a:solidFill>
                  <a:schemeClr val="accent2">
                    <a:lumMod val="60000"/>
                    <a:lumOff val="40000"/>
                  </a:schemeClr>
                </a:solidFill>
                <a:latin typeface="Bauhaus 93" panose="04030905020B02020C02" pitchFamily="82" charset="0"/>
              </a:rPr>
              <a:t>Azienda, famiglia e stato</a:t>
            </a:r>
          </a:p>
        </p:txBody>
      </p:sp>
      <p:sp>
        <p:nvSpPr>
          <p:cNvPr id="3" name="Segnaposto contenuto 2">
            <a:extLst>
              <a:ext uri="{FF2B5EF4-FFF2-40B4-BE49-F238E27FC236}">
                <a16:creationId xmlns="" xmlns:a16="http://schemas.microsoft.com/office/drawing/2014/main" id="{896BD807-9433-4C20-BD88-341D50C04D33}"/>
              </a:ext>
            </a:extLst>
          </p:cNvPr>
          <p:cNvSpPr>
            <a:spLocks noGrp="1"/>
          </p:cNvSpPr>
          <p:nvPr>
            <p:ph idx="1"/>
          </p:nvPr>
        </p:nvSpPr>
        <p:spPr>
          <a:xfrm>
            <a:off x="694988" y="836558"/>
            <a:ext cx="10131425" cy="1863876"/>
          </a:xfrm>
        </p:spPr>
        <p:txBody>
          <a:bodyPr>
            <a:normAutofit lnSpcReduction="10000"/>
          </a:bodyPr>
          <a:lstStyle/>
          <a:p>
            <a:pPr marL="0" indent="0">
              <a:buNone/>
            </a:pPr>
            <a:r>
              <a:rPr lang="it-IT" sz="2800" dirty="0"/>
              <a:t>La prof.ssa ci ha spiegato che azienda, famiglia e </a:t>
            </a:r>
            <a:r>
              <a:rPr lang="it-IT" sz="2800" dirty="0" smtClean="0"/>
              <a:t>Stato </a:t>
            </a:r>
            <a:r>
              <a:rPr lang="it-IT" sz="2800" dirty="0"/>
              <a:t>sono ognuno utili </a:t>
            </a:r>
            <a:r>
              <a:rPr lang="it-IT" sz="2800" dirty="0" smtClean="0"/>
              <a:t>all’altro </a:t>
            </a:r>
            <a:r>
              <a:rPr lang="it-IT" sz="2800" dirty="0"/>
              <a:t>perché tutti forniscono e ricevono </a:t>
            </a:r>
            <a:r>
              <a:rPr lang="it-IT" sz="2800" dirty="0" smtClean="0"/>
              <a:t>l’uno </a:t>
            </a:r>
            <a:r>
              <a:rPr lang="it-IT" sz="2800" dirty="0"/>
              <a:t>dall’altro. </a:t>
            </a:r>
            <a:endParaRPr lang="it-IT" sz="2800" dirty="0" smtClean="0"/>
          </a:p>
          <a:p>
            <a:pPr marL="0" indent="0">
              <a:buNone/>
            </a:pPr>
            <a:r>
              <a:rPr lang="it-IT" sz="2800" dirty="0" smtClean="0"/>
              <a:t>Siamo </a:t>
            </a:r>
            <a:r>
              <a:rPr lang="it-IT" sz="2800" dirty="0"/>
              <a:t>riusciti a capire meglio dopo aver completato un piccolo schema.</a:t>
            </a:r>
          </a:p>
        </p:txBody>
      </p:sp>
      <p:sp>
        <p:nvSpPr>
          <p:cNvPr id="4" name="Freccia a sinistra 3">
            <a:extLst>
              <a:ext uri="{FF2B5EF4-FFF2-40B4-BE49-F238E27FC236}">
                <a16:creationId xmlns="" xmlns:a16="http://schemas.microsoft.com/office/drawing/2014/main" id="{42E698DF-AA20-4558-B7CF-B5CA9702C751}"/>
              </a:ext>
            </a:extLst>
          </p:cNvPr>
          <p:cNvSpPr/>
          <p:nvPr/>
        </p:nvSpPr>
        <p:spPr>
          <a:xfrm rot="6514398">
            <a:off x="2469140" y="3225882"/>
            <a:ext cx="2026962" cy="1376710"/>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a:extLst>
              <a:ext uri="{FF2B5EF4-FFF2-40B4-BE49-F238E27FC236}">
                <a16:creationId xmlns="" xmlns:a16="http://schemas.microsoft.com/office/drawing/2014/main" id="{1EB98BF8-032B-4E0D-94C4-2767B12ACC08}"/>
              </a:ext>
            </a:extLst>
          </p:cNvPr>
          <p:cNvSpPr/>
          <p:nvPr/>
        </p:nvSpPr>
        <p:spPr>
          <a:xfrm rot="1115630">
            <a:off x="3923140" y="3243934"/>
            <a:ext cx="1107836" cy="1921661"/>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 xmlns:a16="http://schemas.microsoft.com/office/drawing/2014/main" id="{4940ADBD-25A0-4A25-994D-089D015709F7}"/>
              </a:ext>
            </a:extLst>
          </p:cNvPr>
          <p:cNvSpPr txBox="1"/>
          <p:nvPr/>
        </p:nvSpPr>
        <p:spPr>
          <a:xfrm>
            <a:off x="4670449" y="2459497"/>
            <a:ext cx="2392500" cy="584775"/>
          </a:xfrm>
          <a:prstGeom prst="rect">
            <a:avLst/>
          </a:prstGeom>
          <a:noFill/>
        </p:spPr>
        <p:txBody>
          <a:bodyPr wrap="square" rtlCol="0">
            <a:spAutoFit/>
          </a:bodyPr>
          <a:lstStyle/>
          <a:p>
            <a:r>
              <a:rPr lang="it-IT" sz="3200" b="1" dirty="0"/>
              <a:t>1 FAMIGLIA</a:t>
            </a:r>
          </a:p>
        </p:txBody>
      </p:sp>
      <p:sp>
        <p:nvSpPr>
          <p:cNvPr id="7" name="Freccia in su 6">
            <a:extLst>
              <a:ext uri="{FF2B5EF4-FFF2-40B4-BE49-F238E27FC236}">
                <a16:creationId xmlns="" xmlns:a16="http://schemas.microsoft.com/office/drawing/2014/main" id="{6EE8D45D-9917-45B4-B0CC-30756B3A1A3F}"/>
              </a:ext>
            </a:extLst>
          </p:cNvPr>
          <p:cNvSpPr/>
          <p:nvPr/>
        </p:nvSpPr>
        <p:spPr>
          <a:xfrm rot="18650917">
            <a:off x="7443770" y="2412543"/>
            <a:ext cx="1261630" cy="2563871"/>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8" name="Freccia in giù 7">
            <a:extLst>
              <a:ext uri="{FF2B5EF4-FFF2-40B4-BE49-F238E27FC236}">
                <a16:creationId xmlns="" xmlns:a16="http://schemas.microsoft.com/office/drawing/2014/main" id="{2D483BFC-AE8C-48A8-A428-36502B957EAE}"/>
              </a:ext>
            </a:extLst>
          </p:cNvPr>
          <p:cNvSpPr/>
          <p:nvPr/>
        </p:nvSpPr>
        <p:spPr>
          <a:xfrm rot="18539094">
            <a:off x="6719182" y="3211952"/>
            <a:ext cx="1153772" cy="2153937"/>
          </a:xfrm>
          <a:prstGeom prst="downArrow">
            <a:avLst>
              <a:gd name="adj1" fmla="val 50000"/>
              <a:gd name="adj2" fmla="val 45958"/>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a:extLst>
              <a:ext uri="{FF2B5EF4-FFF2-40B4-BE49-F238E27FC236}">
                <a16:creationId xmlns="" xmlns:a16="http://schemas.microsoft.com/office/drawing/2014/main" id="{91C064C6-B5CD-4FA2-9DBE-91B0780D5023}"/>
              </a:ext>
            </a:extLst>
          </p:cNvPr>
          <p:cNvSpPr txBox="1"/>
          <p:nvPr/>
        </p:nvSpPr>
        <p:spPr>
          <a:xfrm>
            <a:off x="8126269" y="5281339"/>
            <a:ext cx="1521519" cy="584775"/>
          </a:xfrm>
          <a:prstGeom prst="rect">
            <a:avLst/>
          </a:prstGeom>
          <a:noFill/>
        </p:spPr>
        <p:txBody>
          <a:bodyPr wrap="square" rtlCol="0">
            <a:spAutoFit/>
          </a:bodyPr>
          <a:lstStyle/>
          <a:p>
            <a:r>
              <a:rPr lang="it-IT" sz="3200" b="1" dirty="0"/>
              <a:t>3 STATO </a:t>
            </a:r>
          </a:p>
        </p:txBody>
      </p:sp>
      <p:sp>
        <p:nvSpPr>
          <p:cNvPr id="10" name="CasellaDiTesto 9">
            <a:extLst>
              <a:ext uri="{FF2B5EF4-FFF2-40B4-BE49-F238E27FC236}">
                <a16:creationId xmlns="" xmlns:a16="http://schemas.microsoft.com/office/drawing/2014/main" id="{5FEE5FCE-3771-4416-AC91-809143B08542}"/>
              </a:ext>
            </a:extLst>
          </p:cNvPr>
          <p:cNvSpPr txBox="1"/>
          <p:nvPr/>
        </p:nvSpPr>
        <p:spPr>
          <a:xfrm>
            <a:off x="2507306" y="5496313"/>
            <a:ext cx="2155447" cy="584775"/>
          </a:xfrm>
          <a:prstGeom prst="rect">
            <a:avLst/>
          </a:prstGeom>
          <a:noFill/>
        </p:spPr>
        <p:txBody>
          <a:bodyPr wrap="square" rtlCol="0">
            <a:spAutoFit/>
          </a:bodyPr>
          <a:lstStyle/>
          <a:p>
            <a:r>
              <a:rPr lang="it-IT" sz="3200" b="1" dirty="0"/>
              <a:t>2 AZIENDA</a:t>
            </a:r>
          </a:p>
        </p:txBody>
      </p:sp>
      <p:sp>
        <p:nvSpPr>
          <p:cNvPr id="11" name="Freccia a sinistra 10">
            <a:extLst>
              <a:ext uri="{FF2B5EF4-FFF2-40B4-BE49-F238E27FC236}">
                <a16:creationId xmlns="" xmlns:a16="http://schemas.microsoft.com/office/drawing/2014/main" id="{4B91A74A-07F6-4CDE-AD2F-A162FD5B9527}"/>
              </a:ext>
            </a:extLst>
          </p:cNvPr>
          <p:cNvSpPr/>
          <p:nvPr/>
        </p:nvSpPr>
        <p:spPr>
          <a:xfrm>
            <a:off x="5040372" y="4724374"/>
            <a:ext cx="2101322" cy="1122876"/>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a:extLst>
              <a:ext uri="{FF2B5EF4-FFF2-40B4-BE49-F238E27FC236}">
                <a16:creationId xmlns="" xmlns:a16="http://schemas.microsoft.com/office/drawing/2014/main" id="{2E3D8A55-A9BC-40E9-B8AE-30AD3FFA84D8}"/>
              </a:ext>
            </a:extLst>
          </p:cNvPr>
          <p:cNvSpPr txBox="1"/>
          <p:nvPr/>
        </p:nvSpPr>
        <p:spPr>
          <a:xfrm rot="17300231">
            <a:off x="2371423" y="3605337"/>
            <a:ext cx="2106755" cy="646331"/>
          </a:xfrm>
          <a:prstGeom prst="rect">
            <a:avLst/>
          </a:prstGeom>
          <a:noFill/>
        </p:spPr>
        <p:txBody>
          <a:bodyPr wrap="square" rtlCol="0">
            <a:spAutoFit/>
          </a:bodyPr>
          <a:lstStyle/>
          <a:p>
            <a:r>
              <a:rPr lang="it-IT" dirty="0">
                <a:solidFill>
                  <a:schemeClr val="bg1"/>
                </a:solidFill>
              </a:rPr>
              <a:t>Stipendio</a:t>
            </a:r>
          </a:p>
          <a:p>
            <a:r>
              <a:rPr lang="it-IT" dirty="0">
                <a:solidFill>
                  <a:schemeClr val="bg1"/>
                </a:solidFill>
              </a:rPr>
              <a:t>Beni e servizi privati</a:t>
            </a:r>
          </a:p>
        </p:txBody>
      </p:sp>
      <p:sp>
        <p:nvSpPr>
          <p:cNvPr id="13" name="CasellaDiTesto 12">
            <a:extLst>
              <a:ext uri="{FF2B5EF4-FFF2-40B4-BE49-F238E27FC236}">
                <a16:creationId xmlns="" xmlns:a16="http://schemas.microsoft.com/office/drawing/2014/main" id="{72077791-6217-4BAC-A093-A9261426E710}"/>
              </a:ext>
            </a:extLst>
          </p:cNvPr>
          <p:cNvSpPr txBox="1"/>
          <p:nvPr/>
        </p:nvSpPr>
        <p:spPr>
          <a:xfrm rot="17413401">
            <a:off x="3761129" y="3362965"/>
            <a:ext cx="1799992" cy="646331"/>
          </a:xfrm>
          <a:prstGeom prst="rect">
            <a:avLst/>
          </a:prstGeom>
          <a:noFill/>
        </p:spPr>
        <p:txBody>
          <a:bodyPr wrap="square" rtlCol="0">
            <a:spAutoFit/>
          </a:bodyPr>
          <a:lstStyle/>
          <a:p>
            <a:r>
              <a:rPr lang="it-IT" dirty="0">
                <a:solidFill>
                  <a:schemeClr val="bg1"/>
                </a:solidFill>
              </a:rPr>
              <a:t>Lavoro</a:t>
            </a:r>
          </a:p>
          <a:p>
            <a:r>
              <a:rPr lang="it-IT" dirty="0">
                <a:solidFill>
                  <a:schemeClr val="bg1"/>
                </a:solidFill>
              </a:rPr>
              <a:t>Prezzo </a:t>
            </a:r>
          </a:p>
        </p:txBody>
      </p:sp>
      <p:sp>
        <p:nvSpPr>
          <p:cNvPr id="14" name="CasellaDiTesto 13">
            <a:extLst>
              <a:ext uri="{FF2B5EF4-FFF2-40B4-BE49-F238E27FC236}">
                <a16:creationId xmlns="" xmlns:a16="http://schemas.microsoft.com/office/drawing/2014/main" id="{EFE99353-D113-4F33-9F23-22223EEFEC84}"/>
              </a:ext>
            </a:extLst>
          </p:cNvPr>
          <p:cNvSpPr txBox="1"/>
          <p:nvPr/>
        </p:nvSpPr>
        <p:spPr>
          <a:xfrm rot="2448816">
            <a:off x="7322448" y="3585510"/>
            <a:ext cx="1850863" cy="646331"/>
          </a:xfrm>
          <a:prstGeom prst="rect">
            <a:avLst/>
          </a:prstGeom>
          <a:noFill/>
        </p:spPr>
        <p:txBody>
          <a:bodyPr wrap="square" rtlCol="0">
            <a:spAutoFit/>
          </a:bodyPr>
          <a:lstStyle/>
          <a:p>
            <a:r>
              <a:rPr lang="it-IT" dirty="0">
                <a:solidFill>
                  <a:schemeClr val="bg1"/>
                </a:solidFill>
              </a:rPr>
              <a:t>Servizi pubblici</a:t>
            </a:r>
          </a:p>
          <a:p>
            <a:r>
              <a:rPr lang="it-IT" dirty="0">
                <a:solidFill>
                  <a:schemeClr val="bg1"/>
                </a:solidFill>
              </a:rPr>
              <a:t>Stipendio </a:t>
            </a:r>
          </a:p>
        </p:txBody>
      </p:sp>
      <p:sp>
        <p:nvSpPr>
          <p:cNvPr id="15" name="CasellaDiTesto 14">
            <a:extLst>
              <a:ext uri="{FF2B5EF4-FFF2-40B4-BE49-F238E27FC236}">
                <a16:creationId xmlns="" xmlns:a16="http://schemas.microsoft.com/office/drawing/2014/main" id="{2604274A-00FB-4166-8021-A092DDCD9089}"/>
              </a:ext>
            </a:extLst>
          </p:cNvPr>
          <p:cNvSpPr txBox="1"/>
          <p:nvPr/>
        </p:nvSpPr>
        <p:spPr>
          <a:xfrm rot="2427229">
            <a:off x="6642390" y="3871193"/>
            <a:ext cx="1136476" cy="646331"/>
          </a:xfrm>
          <a:prstGeom prst="rect">
            <a:avLst/>
          </a:prstGeom>
          <a:noFill/>
        </p:spPr>
        <p:txBody>
          <a:bodyPr wrap="square" rtlCol="0">
            <a:spAutoFit/>
          </a:bodyPr>
          <a:lstStyle/>
          <a:p>
            <a:r>
              <a:rPr lang="it-IT" dirty="0">
                <a:solidFill>
                  <a:schemeClr val="bg1"/>
                </a:solidFill>
              </a:rPr>
              <a:t>Tasse </a:t>
            </a:r>
          </a:p>
          <a:p>
            <a:r>
              <a:rPr lang="it-IT" dirty="0">
                <a:solidFill>
                  <a:schemeClr val="bg1"/>
                </a:solidFill>
              </a:rPr>
              <a:t>Lavoro </a:t>
            </a:r>
          </a:p>
        </p:txBody>
      </p:sp>
      <p:sp>
        <p:nvSpPr>
          <p:cNvPr id="17" name="CasellaDiTesto 16">
            <a:extLst>
              <a:ext uri="{FF2B5EF4-FFF2-40B4-BE49-F238E27FC236}">
                <a16:creationId xmlns="" xmlns:a16="http://schemas.microsoft.com/office/drawing/2014/main" id="{D631E0EB-D535-488E-BBFF-66508FA223D5}"/>
              </a:ext>
            </a:extLst>
          </p:cNvPr>
          <p:cNvSpPr txBox="1"/>
          <p:nvPr/>
        </p:nvSpPr>
        <p:spPr>
          <a:xfrm>
            <a:off x="5567895" y="4991491"/>
            <a:ext cx="1652664" cy="646331"/>
          </a:xfrm>
          <a:prstGeom prst="rect">
            <a:avLst/>
          </a:prstGeom>
          <a:noFill/>
        </p:spPr>
        <p:txBody>
          <a:bodyPr wrap="square" rtlCol="0">
            <a:spAutoFit/>
          </a:bodyPr>
          <a:lstStyle/>
          <a:p>
            <a:r>
              <a:rPr lang="it-IT" dirty="0">
                <a:solidFill>
                  <a:schemeClr val="bg1"/>
                </a:solidFill>
              </a:rPr>
              <a:t>Servizi pubblici</a:t>
            </a:r>
          </a:p>
          <a:p>
            <a:r>
              <a:rPr lang="it-IT" dirty="0">
                <a:solidFill>
                  <a:schemeClr val="bg1"/>
                </a:solidFill>
              </a:rPr>
              <a:t>Prezzo </a:t>
            </a:r>
          </a:p>
        </p:txBody>
      </p:sp>
      <p:sp>
        <p:nvSpPr>
          <p:cNvPr id="18" name="Freccia a destra 17">
            <a:extLst>
              <a:ext uri="{FF2B5EF4-FFF2-40B4-BE49-F238E27FC236}">
                <a16:creationId xmlns="" xmlns:a16="http://schemas.microsoft.com/office/drawing/2014/main" id="{9FB05E5D-53E6-4189-BB63-CD72E2F0D617}"/>
              </a:ext>
            </a:extLst>
          </p:cNvPr>
          <p:cNvSpPr/>
          <p:nvPr/>
        </p:nvSpPr>
        <p:spPr>
          <a:xfrm>
            <a:off x="4662753" y="5637822"/>
            <a:ext cx="2866496" cy="120362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CasellaDiTesto 18">
            <a:extLst>
              <a:ext uri="{FF2B5EF4-FFF2-40B4-BE49-F238E27FC236}">
                <a16:creationId xmlns="" xmlns:a16="http://schemas.microsoft.com/office/drawing/2014/main" id="{C0771D09-AF06-46AC-A5DC-1B82E8B5BAC2}"/>
              </a:ext>
            </a:extLst>
          </p:cNvPr>
          <p:cNvSpPr txBox="1"/>
          <p:nvPr/>
        </p:nvSpPr>
        <p:spPr>
          <a:xfrm>
            <a:off x="5002712" y="5923567"/>
            <a:ext cx="2482613" cy="646331"/>
          </a:xfrm>
          <a:prstGeom prst="rect">
            <a:avLst/>
          </a:prstGeom>
          <a:noFill/>
        </p:spPr>
        <p:txBody>
          <a:bodyPr wrap="square" rtlCol="0">
            <a:spAutoFit/>
          </a:bodyPr>
          <a:lstStyle/>
          <a:p>
            <a:r>
              <a:rPr lang="it-IT" dirty="0">
                <a:solidFill>
                  <a:schemeClr val="bg1"/>
                </a:solidFill>
              </a:rPr>
              <a:t>Tasse </a:t>
            </a:r>
          </a:p>
          <a:p>
            <a:r>
              <a:rPr lang="it-IT" dirty="0">
                <a:solidFill>
                  <a:schemeClr val="bg1"/>
                </a:solidFill>
              </a:rPr>
              <a:t>Beni e servizi privati </a:t>
            </a:r>
          </a:p>
        </p:txBody>
      </p:sp>
      <p:cxnSp>
        <p:nvCxnSpPr>
          <p:cNvPr id="21" name="Connettore 2 20">
            <a:extLst>
              <a:ext uri="{FF2B5EF4-FFF2-40B4-BE49-F238E27FC236}">
                <a16:creationId xmlns="" xmlns:a16="http://schemas.microsoft.com/office/drawing/2014/main" id="{09AA346F-5DEA-4A8C-A8FC-070E3A80A43B}"/>
              </a:ext>
            </a:extLst>
          </p:cNvPr>
          <p:cNvCxnSpPr/>
          <p:nvPr/>
        </p:nvCxnSpPr>
        <p:spPr>
          <a:xfrm>
            <a:off x="1582057" y="5150711"/>
            <a:ext cx="812800" cy="4535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2" name="CasellaDiTesto 21">
            <a:extLst>
              <a:ext uri="{FF2B5EF4-FFF2-40B4-BE49-F238E27FC236}">
                <a16:creationId xmlns="" xmlns:a16="http://schemas.microsoft.com/office/drawing/2014/main" id="{233FEE1D-16F6-4E19-803C-EAA23EC7529C}"/>
              </a:ext>
            </a:extLst>
          </p:cNvPr>
          <p:cNvSpPr txBox="1"/>
          <p:nvPr/>
        </p:nvSpPr>
        <p:spPr>
          <a:xfrm>
            <a:off x="0" y="4194358"/>
            <a:ext cx="2268784" cy="1200329"/>
          </a:xfrm>
          <a:prstGeom prst="rect">
            <a:avLst/>
          </a:prstGeom>
          <a:noFill/>
        </p:spPr>
        <p:txBody>
          <a:bodyPr wrap="square" rtlCol="0">
            <a:spAutoFit/>
          </a:bodyPr>
          <a:lstStyle/>
          <a:p>
            <a:r>
              <a:rPr lang="it-IT" b="1" dirty="0"/>
              <a:t>L’ azienda punta al guadagno anche se a volte lo fa truffando le persone</a:t>
            </a:r>
          </a:p>
        </p:txBody>
      </p:sp>
    </p:spTree>
    <p:extLst>
      <p:ext uri="{BB962C8B-B14F-4D97-AF65-F5344CB8AC3E}">
        <p14:creationId xmlns:p14="http://schemas.microsoft.com/office/powerpoint/2010/main" xmlns="" val="77235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843ABF64-A28F-4E51-8ED2-FDE36F5D9E40}"/>
              </a:ext>
            </a:extLst>
          </p:cNvPr>
          <p:cNvSpPr>
            <a:spLocks noGrp="1"/>
          </p:cNvSpPr>
          <p:nvPr>
            <p:ph type="title"/>
          </p:nvPr>
        </p:nvSpPr>
        <p:spPr/>
        <p:txBody>
          <a:bodyPr>
            <a:normAutofit/>
          </a:bodyPr>
          <a:lstStyle/>
          <a:p>
            <a:pPr algn="ctr"/>
            <a:r>
              <a:rPr lang="it-IT" sz="7200" dirty="0">
                <a:solidFill>
                  <a:schemeClr val="accent2">
                    <a:lumMod val="60000"/>
                    <a:lumOff val="40000"/>
                  </a:schemeClr>
                </a:solidFill>
                <a:latin typeface="Bauhaus 93" panose="04030905020B02020C02" pitchFamily="82" charset="0"/>
              </a:rPr>
              <a:t>PIL</a:t>
            </a:r>
          </a:p>
        </p:txBody>
      </p:sp>
      <p:sp>
        <p:nvSpPr>
          <p:cNvPr id="3" name="Segnaposto contenuto 2">
            <a:extLst>
              <a:ext uri="{FF2B5EF4-FFF2-40B4-BE49-F238E27FC236}">
                <a16:creationId xmlns="" xmlns:a16="http://schemas.microsoft.com/office/drawing/2014/main" id="{9B696B95-C97B-440F-9996-023FC15AF8CE}"/>
              </a:ext>
            </a:extLst>
          </p:cNvPr>
          <p:cNvSpPr>
            <a:spLocks noGrp="1"/>
          </p:cNvSpPr>
          <p:nvPr>
            <p:ph idx="1"/>
          </p:nvPr>
        </p:nvSpPr>
        <p:spPr>
          <a:xfrm>
            <a:off x="781521" y="2497988"/>
            <a:ext cx="10554136" cy="3649133"/>
          </a:xfrm>
        </p:spPr>
        <p:txBody>
          <a:bodyPr>
            <a:noAutofit/>
          </a:bodyPr>
          <a:lstStyle/>
          <a:p>
            <a:pPr marL="0" indent="0">
              <a:buNone/>
            </a:pPr>
            <a:r>
              <a:rPr lang="it-IT" sz="2800" dirty="0"/>
              <a:t>In seguito alla lezione tenuta dalla prof.ssa Ercolani , la nostra classe si è </a:t>
            </a:r>
            <a:r>
              <a:rPr lang="it-IT" sz="2800" dirty="0" smtClean="0"/>
              <a:t>spostata </a:t>
            </a:r>
            <a:r>
              <a:rPr lang="it-IT" sz="2800" dirty="0"/>
              <a:t>in un’altra stanza dove ci aspettava il prof. Cartoni. </a:t>
            </a:r>
            <a:endParaRPr lang="it-IT" sz="2800" dirty="0" smtClean="0"/>
          </a:p>
          <a:p>
            <a:pPr marL="0" indent="0">
              <a:buNone/>
            </a:pPr>
            <a:r>
              <a:rPr lang="it-IT" sz="2800" dirty="0" smtClean="0"/>
              <a:t>PIL </a:t>
            </a:r>
            <a:r>
              <a:rPr lang="it-IT" sz="2800" dirty="0"/>
              <a:t>sta per </a:t>
            </a:r>
            <a:r>
              <a:rPr lang="it-IT" sz="2800" dirty="0" smtClean="0"/>
              <a:t>Prodotto Interno Lordo</a:t>
            </a:r>
            <a:r>
              <a:rPr lang="it-IT" sz="2800" dirty="0"/>
              <a:t>. Esso è </a:t>
            </a:r>
            <a:r>
              <a:rPr lang="it-IT" sz="2800" dirty="0" smtClean="0"/>
              <a:t>controllato (</a:t>
            </a:r>
            <a:r>
              <a:rPr lang="it-IT" sz="2800" dirty="0"/>
              <a:t>in tutti i Paesi</a:t>
            </a:r>
            <a:r>
              <a:rPr lang="it-IT" sz="2800" dirty="0" smtClean="0"/>
              <a:t>) dall</a:t>
            </a:r>
            <a:r>
              <a:rPr lang="it-IT" sz="2800" dirty="0"/>
              <a:t>’ ISU che sta per </a:t>
            </a:r>
            <a:r>
              <a:rPr lang="it-IT" sz="2800" dirty="0" smtClean="0"/>
              <a:t>Indice </a:t>
            </a:r>
            <a:r>
              <a:rPr lang="it-IT" sz="2800" dirty="0"/>
              <a:t>di </a:t>
            </a:r>
            <a:r>
              <a:rPr lang="it-IT" sz="2800" dirty="0" smtClean="0"/>
              <a:t>Sviluppo Umano</a:t>
            </a:r>
            <a:r>
              <a:rPr lang="it-IT" sz="2800" dirty="0"/>
              <a:t>.</a:t>
            </a:r>
          </a:p>
          <a:p>
            <a:pPr marL="0" indent="0">
              <a:buNone/>
            </a:pPr>
            <a:r>
              <a:rPr lang="it-IT" sz="2800" dirty="0"/>
              <a:t>Il PIL durante </a:t>
            </a:r>
            <a:r>
              <a:rPr lang="it-IT" sz="2800" dirty="0" smtClean="0"/>
              <a:t>guerre </a:t>
            </a:r>
            <a:r>
              <a:rPr lang="it-IT" sz="2800" dirty="0"/>
              <a:t>o catastrofi si alza molto perché c’è bisogno di </a:t>
            </a:r>
            <a:r>
              <a:rPr lang="it-IT" sz="2800" dirty="0" smtClean="0"/>
              <a:t>ricostruire </a:t>
            </a:r>
            <a:r>
              <a:rPr lang="it-IT" sz="2800" dirty="0"/>
              <a:t>e per farlo   servono i soldi. Il professore ci ha fatto </a:t>
            </a:r>
            <a:r>
              <a:rPr lang="it-IT" sz="2800" dirty="0" smtClean="0"/>
              <a:t>l’esempio </a:t>
            </a:r>
            <a:r>
              <a:rPr lang="it-IT" sz="2800" dirty="0"/>
              <a:t>dell’ America. </a:t>
            </a:r>
            <a:r>
              <a:rPr lang="it-IT" sz="2800" dirty="0" smtClean="0"/>
              <a:t>Trump </a:t>
            </a:r>
            <a:r>
              <a:rPr lang="it-IT" sz="2800" dirty="0"/>
              <a:t>era andato in Korea per vendere dei sottomarini nucleari e, riuscendoci, ha aumentato molto il PIL dell’ America.</a:t>
            </a:r>
          </a:p>
        </p:txBody>
      </p:sp>
      <p:pic>
        <p:nvPicPr>
          <p:cNvPr id="1026" name="Picture 2" descr="Risultati immagini per pil">
            <a:extLst>
              <a:ext uri="{FF2B5EF4-FFF2-40B4-BE49-F238E27FC236}">
                <a16:creationId xmlns="" xmlns:a16="http://schemas.microsoft.com/office/drawing/2014/main" id="{0F0EF5D5-E3AA-4E01-AE31-651ABB39DB44}"/>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22484" y="182071"/>
            <a:ext cx="2633516" cy="189803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03177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1026"/>
                                        </p:tgtEl>
                                        <p:attrNameLst>
                                          <p:attrName>style.visibility</p:attrName>
                                        </p:attrNameLst>
                                      </p:cBhvr>
                                      <p:to>
                                        <p:strVal val="visible"/>
                                      </p:to>
                                    </p:set>
                                    <p:animEffect transition="in" filter="barn(inVertical)">
                                      <p:cBhvr>
                                        <p:cTn id="61"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32099" y="162046"/>
            <a:ext cx="10131425" cy="925975"/>
          </a:xfrm>
        </p:spPr>
        <p:txBody>
          <a:bodyPr/>
          <a:lstStyle/>
          <a:p>
            <a:pPr algn="ctr"/>
            <a:r>
              <a:rPr lang="it-IT" dirty="0" smtClean="0">
                <a:solidFill>
                  <a:schemeClr val="accent2">
                    <a:lumMod val="40000"/>
                    <a:lumOff val="60000"/>
                  </a:schemeClr>
                </a:solidFill>
                <a:latin typeface="Bauhaus 93" pitchFamily="82" charset="0"/>
              </a:rPr>
              <a:t>PARLIAMO ANCORA </a:t>
            </a:r>
            <a:r>
              <a:rPr lang="it-IT" dirty="0" err="1" smtClean="0">
                <a:solidFill>
                  <a:schemeClr val="accent2">
                    <a:lumMod val="40000"/>
                    <a:lumOff val="60000"/>
                  </a:schemeClr>
                </a:solidFill>
                <a:latin typeface="Bauhaus 93" pitchFamily="82" charset="0"/>
              </a:rPr>
              <a:t>DI</a:t>
            </a:r>
            <a:r>
              <a:rPr lang="it-IT" dirty="0" smtClean="0">
                <a:solidFill>
                  <a:schemeClr val="accent2">
                    <a:lumMod val="40000"/>
                    <a:lumOff val="60000"/>
                  </a:schemeClr>
                </a:solidFill>
                <a:latin typeface="Bauhaus 93" pitchFamily="82" charset="0"/>
              </a:rPr>
              <a:t> PIL</a:t>
            </a:r>
            <a:endParaRPr lang="it-IT" dirty="0">
              <a:solidFill>
                <a:schemeClr val="accent2">
                  <a:lumMod val="40000"/>
                  <a:lumOff val="60000"/>
                </a:schemeClr>
              </a:solidFill>
              <a:latin typeface="Bauhaus 93" pitchFamily="82" charset="0"/>
            </a:endParaRPr>
          </a:p>
        </p:txBody>
      </p:sp>
      <p:sp>
        <p:nvSpPr>
          <p:cNvPr id="3" name="Segnaposto contenuto 2"/>
          <p:cNvSpPr>
            <a:spLocks noGrp="1"/>
          </p:cNvSpPr>
          <p:nvPr>
            <p:ph idx="1"/>
          </p:nvPr>
        </p:nvSpPr>
        <p:spPr>
          <a:xfrm>
            <a:off x="3020993" y="2314935"/>
            <a:ext cx="5701216" cy="3267919"/>
          </a:xfrm>
        </p:spPr>
        <p:txBody>
          <a:bodyPr>
            <a:noAutofit/>
          </a:bodyPr>
          <a:lstStyle/>
          <a:p>
            <a:pPr>
              <a:buNone/>
            </a:pPr>
            <a:r>
              <a:rPr lang="it-IT" sz="2800" dirty="0" smtClean="0"/>
              <a:t>Il professore ci </a:t>
            </a:r>
            <a:r>
              <a:rPr lang="it-IT" sz="2800" dirty="0" smtClean="0"/>
              <a:t>ha, poi, </a:t>
            </a:r>
            <a:r>
              <a:rPr lang="it-IT" sz="2800" dirty="0" smtClean="0"/>
              <a:t>anche detto che esiste anche una classifica riguardante il PIL e ci ha nominato anche alcuni degli </a:t>
            </a:r>
            <a:r>
              <a:rPr lang="it-IT" sz="2800" dirty="0" smtClean="0"/>
              <a:t>Stati </a:t>
            </a:r>
            <a:r>
              <a:rPr lang="it-IT" sz="2800" dirty="0" smtClean="0"/>
              <a:t>che hanno incrementato di più il loro PIL. </a:t>
            </a:r>
            <a:endParaRPr lang="it-IT" sz="2800" dirty="0" smtClean="0"/>
          </a:p>
          <a:p>
            <a:pPr>
              <a:buNone/>
            </a:pPr>
            <a:r>
              <a:rPr lang="it-IT" sz="2800" dirty="0" smtClean="0"/>
              <a:t>Lo Stato </a:t>
            </a:r>
            <a:r>
              <a:rPr lang="it-IT" sz="2800" dirty="0" smtClean="0"/>
              <a:t>che ci ha più colpito è stata </a:t>
            </a:r>
            <a:r>
              <a:rPr lang="it-IT" sz="2800" dirty="0" smtClean="0"/>
              <a:t>l’Irlanda</a:t>
            </a:r>
            <a:r>
              <a:rPr lang="it-IT" sz="2800" dirty="0" smtClean="0"/>
              <a:t>, che non aveva visto mai un aumento così </a:t>
            </a:r>
            <a:r>
              <a:rPr lang="it-IT" sz="2800" dirty="0" smtClean="0"/>
              <a:t>alto, del </a:t>
            </a:r>
            <a:r>
              <a:rPr lang="it-IT" sz="2800" dirty="0" smtClean="0"/>
              <a:t>7.6%. Ovviamente ci ha nominato anche il nostro paese, l’Italia che, anche se non ha avuto un alto </a:t>
            </a:r>
            <a:r>
              <a:rPr lang="it-IT" sz="2800" dirty="0" smtClean="0"/>
              <a:t>incremento, </a:t>
            </a:r>
            <a:r>
              <a:rPr lang="it-IT" sz="2800" dirty="0" smtClean="0"/>
              <a:t>ha comunque stupito molto: il Pil è aumentato del 1.5%</a:t>
            </a:r>
            <a:endParaRPr lang="it-IT" sz="2800" dirty="0"/>
          </a:p>
        </p:txBody>
      </p:sp>
      <p:pic>
        <p:nvPicPr>
          <p:cNvPr id="1028" name="Picture 4" descr="Risultati immagini per cartina fisica muta irlanda del sud"/>
          <p:cNvPicPr>
            <a:picLocks noChangeAspect="1" noChangeArrowheads="1"/>
          </p:cNvPicPr>
          <p:nvPr/>
        </p:nvPicPr>
        <p:blipFill>
          <a:blip r:embed="rId2" cstate="print"/>
          <a:srcRect/>
          <a:stretch>
            <a:fillRect/>
          </a:stretch>
        </p:blipFill>
        <p:spPr bwMode="auto">
          <a:xfrm>
            <a:off x="256047" y="821839"/>
            <a:ext cx="2595750" cy="2993765"/>
          </a:xfrm>
          <a:prstGeom prst="rect">
            <a:avLst/>
          </a:prstGeom>
          <a:noFill/>
        </p:spPr>
      </p:pic>
      <p:sp>
        <p:nvSpPr>
          <p:cNvPr id="6" name="CasellaDiTesto 5"/>
          <p:cNvSpPr txBox="1"/>
          <p:nvPr/>
        </p:nvSpPr>
        <p:spPr>
          <a:xfrm>
            <a:off x="324090" y="3298785"/>
            <a:ext cx="2384385" cy="369332"/>
          </a:xfrm>
          <a:prstGeom prst="rect">
            <a:avLst/>
          </a:prstGeom>
          <a:noFill/>
        </p:spPr>
        <p:txBody>
          <a:bodyPr wrap="square" rtlCol="0">
            <a:spAutoFit/>
          </a:bodyPr>
          <a:lstStyle/>
          <a:p>
            <a:r>
              <a:rPr lang="it-IT" dirty="0" smtClean="0"/>
              <a:t>Incremento del 7.6%</a:t>
            </a:r>
            <a:endParaRPr lang="it-IT" dirty="0"/>
          </a:p>
        </p:txBody>
      </p:sp>
      <p:pic>
        <p:nvPicPr>
          <p:cNvPr id="1030" name="Picture 6" descr="Risultati immagini per cartina fisica muta italia"/>
          <p:cNvPicPr>
            <a:picLocks noChangeAspect="1" noChangeArrowheads="1"/>
          </p:cNvPicPr>
          <p:nvPr/>
        </p:nvPicPr>
        <p:blipFill>
          <a:blip r:embed="rId3" cstate="print"/>
          <a:srcRect/>
          <a:stretch>
            <a:fillRect/>
          </a:stretch>
        </p:blipFill>
        <p:spPr bwMode="auto">
          <a:xfrm>
            <a:off x="8877967" y="3535093"/>
            <a:ext cx="2939968" cy="3043920"/>
          </a:xfrm>
          <a:prstGeom prst="rect">
            <a:avLst/>
          </a:prstGeom>
          <a:noFill/>
        </p:spPr>
      </p:pic>
      <p:sp>
        <p:nvSpPr>
          <p:cNvPr id="8" name="CasellaDiTesto 7"/>
          <p:cNvSpPr txBox="1"/>
          <p:nvPr/>
        </p:nvSpPr>
        <p:spPr>
          <a:xfrm>
            <a:off x="9039829" y="3356659"/>
            <a:ext cx="2419108" cy="381964"/>
          </a:xfrm>
          <a:prstGeom prst="rect">
            <a:avLst/>
          </a:prstGeom>
          <a:noFill/>
        </p:spPr>
        <p:txBody>
          <a:bodyPr wrap="square" rtlCol="0">
            <a:spAutoFit/>
          </a:bodyPr>
          <a:lstStyle/>
          <a:p>
            <a:r>
              <a:rPr lang="it-IT" dirty="0" smtClean="0"/>
              <a:t>Incremento del 1.5%</a:t>
            </a:r>
            <a:endParaRPr lang="it-IT" dirty="0"/>
          </a:p>
        </p:txBody>
      </p:sp>
    </p:spTree>
  </p:cSld>
  <p:clrMapOvr>
    <a:masterClrMapping/>
  </p:clrMapOvr>
  <p:transition spd="med">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FCF293D-5BE8-4DAB-BD5B-F05F7E0F47A1}"/>
              </a:ext>
            </a:extLst>
          </p:cNvPr>
          <p:cNvSpPr>
            <a:spLocks noGrp="1"/>
          </p:cNvSpPr>
          <p:nvPr>
            <p:ph type="title"/>
          </p:nvPr>
        </p:nvSpPr>
        <p:spPr>
          <a:xfrm>
            <a:off x="1455060" y="711200"/>
            <a:ext cx="3247570" cy="1456267"/>
          </a:xfrm>
          <a:noFill/>
        </p:spPr>
        <p:txBody>
          <a:bodyPr>
            <a:normAutofit/>
          </a:bodyPr>
          <a:lstStyle/>
          <a:p>
            <a:r>
              <a:rPr lang="it-IT" sz="3200" b="1" dirty="0">
                <a:solidFill>
                  <a:srgbClr val="FFC000"/>
                </a:solidFill>
              </a:rPr>
              <a:t>Caterina pioppi</a:t>
            </a:r>
          </a:p>
        </p:txBody>
      </p:sp>
      <p:sp>
        <p:nvSpPr>
          <p:cNvPr id="3" name="Segnaposto contenuto 2">
            <a:extLst>
              <a:ext uri="{FF2B5EF4-FFF2-40B4-BE49-F238E27FC236}">
                <a16:creationId xmlns="" xmlns:a16="http://schemas.microsoft.com/office/drawing/2014/main" id="{FFA713FF-4334-48EE-A843-8FCEF4B12322}"/>
              </a:ext>
            </a:extLst>
          </p:cNvPr>
          <p:cNvSpPr>
            <a:spLocks noGrp="1"/>
          </p:cNvSpPr>
          <p:nvPr>
            <p:ph idx="1"/>
          </p:nvPr>
        </p:nvSpPr>
        <p:spPr>
          <a:xfrm>
            <a:off x="1411517" y="1837267"/>
            <a:ext cx="3726542" cy="1544561"/>
          </a:xfrm>
        </p:spPr>
        <p:txBody>
          <a:bodyPr>
            <a:normAutofit/>
          </a:bodyPr>
          <a:lstStyle/>
          <a:p>
            <a:pPr marL="0" indent="0">
              <a:buNone/>
            </a:pPr>
            <a:r>
              <a:rPr lang="it-IT" sz="3200" dirty="0">
                <a:solidFill>
                  <a:srgbClr val="FFFF00"/>
                </a:solidFill>
              </a:rPr>
              <a:t>FEDERICA CATANA</a:t>
            </a:r>
          </a:p>
        </p:txBody>
      </p:sp>
      <p:sp>
        <p:nvSpPr>
          <p:cNvPr id="4" name="CasellaDiTesto 3"/>
          <p:cNvSpPr txBox="1"/>
          <p:nvPr/>
        </p:nvSpPr>
        <p:spPr>
          <a:xfrm flipH="1">
            <a:off x="1200730" y="3889828"/>
            <a:ext cx="3937327" cy="707886"/>
          </a:xfrm>
          <a:prstGeom prst="rect">
            <a:avLst/>
          </a:prstGeom>
          <a:noFill/>
        </p:spPr>
        <p:txBody>
          <a:bodyPr wrap="square" rtlCol="0">
            <a:spAutoFit/>
          </a:bodyPr>
          <a:lstStyle/>
          <a:p>
            <a:r>
              <a:rPr lang="it-IT" sz="4000" dirty="0" smtClean="0"/>
              <a:t> della CLASSE 3 D</a:t>
            </a:r>
            <a:endParaRPr lang="it-IT" sz="4000" dirty="0"/>
          </a:p>
        </p:txBody>
      </p:sp>
    </p:spTree>
    <p:extLst>
      <p:ext uri="{BB962C8B-B14F-4D97-AF65-F5344CB8AC3E}">
        <p14:creationId xmlns:p14="http://schemas.microsoft.com/office/powerpoint/2010/main" xmlns="" val="309339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e">
  <a:themeElements>
    <a:clrScheme name="Rosso viola">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lestial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e">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TM03457452[[fn=Celestiale]]</Template>
  <TotalTime>229</TotalTime>
  <Words>473</Words>
  <Application>Microsoft Office PowerPoint</Application>
  <PresentationFormat>Personalizzato</PresentationFormat>
  <Paragraphs>59</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Celestiale</vt:lpstr>
      <vt:lpstr>Alfabetizzazione economica </vt:lpstr>
      <vt:lpstr>UN SISTEMA ECONOMICO</vt:lpstr>
      <vt:lpstr>Azienda, famiglia e stato</vt:lpstr>
      <vt:lpstr>PIL</vt:lpstr>
      <vt:lpstr>PARLIAMO ANCORA DI PIL</vt:lpstr>
      <vt:lpstr>Caterina pioppi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Alfabetizzazione economica</dc:title>
  <dc:creator>Caterina Pioppi</dc:creator>
  <cp:lastModifiedBy>sala docenti</cp:lastModifiedBy>
  <cp:revision>32</cp:revision>
  <dcterms:created xsi:type="dcterms:W3CDTF">2017-11-25T13:01:14Z</dcterms:created>
  <dcterms:modified xsi:type="dcterms:W3CDTF">2017-12-02T09:40:23Z</dcterms:modified>
</cp:coreProperties>
</file>