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53" r:id="rId2"/>
    <p:sldId id="354" r:id="rId3"/>
    <p:sldId id="258" r:id="rId4"/>
    <p:sldId id="263" r:id="rId5"/>
    <p:sldId id="261" r:id="rId6"/>
    <p:sldId id="267" r:id="rId7"/>
    <p:sldId id="269" r:id="rId8"/>
    <p:sldId id="321" r:id="rId9"/>
    <p:sldId id="279" r:id="rId10"/>
    <p:sldId id="271" r:id="rId11"/>
    <p:sldId id="272" r:id="rId12"/>
    <p:sldId id="273" r:id="rId13"/>
    <p:sldId id="277" r:id="rId14"/>
    <p:sldId id="278" r:id="rId15"/>
    <p:sldId id="274" r:id="rId16"/>
    <p:sldId id="322" r:id="rId17"/>
    <p:sldId id="276" r:id="rId18"/>
    <p:sldId id="281" r:id="rId19"/>
    <p:sldId id="282" r:id="rId20"/>
    <p:sldId id="284" r:id="rId21"/>
    <p:sldId id="285" r:id="rId22"/>
    <p:sldId id="286" r:id="rId23"/>
    <p:sldId id="299" r:id="rId24"/>
    <p:sldId id="301" r:id="rId25"/>
    <p:sldId id="303" r:id="rId26"/>
    <p:sldId id="289" r:id="rId27"/>
    <p:sldId id="290" r:id="rId28"/>
    <p:sldId id="291" r:id="rId29"/>
    <p:sldId id="305" r:id="rId30"/>
    <p:sldId id="292" r:id="rId31"/>
    <p:sldId id="293" r:id="rId32"/>
    <p:sldId id="306" r:id="rId33"/>
    <p:sldId id="307" r:id="rId34"/>
    <p:sldId id="320" r:id="rId35"/>
    <p:sldId id="342" r:id="rId36"/>
    <p:sldId id="344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7" r:id="rId53"/>
    <p:sldId id="341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24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63D24-F267-41D2-9E78-A79158C93EAE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62595-F5EE-41E0-B91D-0B802AE70A6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92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6FB35-499D-CA4C-8006-5296479AE95B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08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i="1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61FC8-0214-8047-9668-F5B50CEE91A0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65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6C72C-885B-4E21-B1AE-0A068E62F68D}" type="datetimeFigureOut">
              <a:rPr lang="it-IT" smtClean="0"/>
              <a:pPr/>
              <a:t>07/06/17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5C4D1-1403-4E65-BE91-243569C6E00B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25" y="1328738"/>
            <a:ext cx="5848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nton.DESKTOP-OIDGD9M\Desktop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0"/>
            <a:ext cx="3860854" cy="1152000"/>
          </a:xfrm>
          <a:prstGeom prst="rect">
            <a:avLst/>
          </a:prstGeom>
          <a:noFill/>
        </p:spPr>
      </p:pic>
      <p:pic>
        <p:nvPicPr>
          <p:cNvPr id="4" name="Picture 7" descr="C:\Users\anton.DESKTOP-OIDGD9M\Desktop\UE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2144345" cy="1440000"/>
          </a:xfrm>
          <a:prstGeom prst="rect">
            <a:avLst/>
          </a:prstGeom>
          <a:noFill/>
        </p:spPr>
      </p:pic>
      <p:sp>
        <p:nvSpPr>
          <p:cNvPr id="75780" name="AutoShape 4" descr="Risultati immagini per Etwinning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5782" name="Picture 6" descr="Risultati immagini per Etwinning pl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229200"/>
            <a:ext cx="2381609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Cenni storici e mitologici sulla pianta dell’ulivo 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1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 smtClean="0"/>
              <a:t>La coltivazione dell’ulivo risale a 6000 anni fa in Siria e l’importanza acquisita in breve da questa  pianta è testimoniata dal culto che gli veniva tributato nei territori del Mar Mediterraneo.</a:t>
            </a:r>
          </a:p>
          <a:p>
            <a:pPr algn="just"/>
            <a:r>
              <a:rPr lang="it-IT" dirty="0" smtClean="0"/>
              <a:t>Ne è un esempio, il Monte degli Ulivi, a Gerusalemme.</a:t>
            </a:r>
          </a:p>
          <a:p>
            <a:pPr algn="just"/>
            <a:endParaRPr lang="it-IT" dirty="0" smtClean="0"/>
          </a:p>
          <a:p>
            <a:endParaRPr lang="it-IT" dirty="0"/>
          </a:p>
        </p:txBody>
      </p:sp>
      <p:pic>
        <p:nvPicPr>
          <p:cNvPr id="5124" name="Picture 4" descr="C:\Users\anton.DESKTOP-OIDGD9M\Desktop\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878000"/>
            <a:ext cx="7050239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5576" y="836712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Nell’Antico Testamento l’ulivo era considerato una pianta di estrema bellezza e un simbolo di pace:</a:t>
            </a:r>
          </a:p>
          <a:p>
            <a:pPr algn="just"/>
            <a:r>
              <a:rPr lang="it-IT" sz="2800" dirty="0" smtClean="0"/>
              <a:t>Adamo prima di morire chiese al figlio Seth di mettergli tre semi in bocca alla sua morte, dai quali nacquero un olivo, un cipresso ed un cedro.</a:t>
            </a:r>
          </a:p>
          <a:p>
            <a:pPr algn="just"/>
            <a:r>
              <a:rPr lang="it-IT" sz="2800" dirty="0" smtClean="0"/>
              <a:t>Dopo il diluvio universale quando la colomba trovò la terraferma riportò un ramo di ulivo.</a:t>
            </a:r>
            <a:endParaRPr lang="it-IT" sz="2800" dirty="0"/>
          </a:p>
        </p:txBody>
      </p:sp>
      <p:pic>
        <p:nvPicPr>
          <p:cNvPr id="6146" name="Picture 2" descr="C:\Users\anton.DESKTOP-OIDGD9M\Desktop\gif-animata-religione-colomba-ramo-ulivo_2929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509120"/>
            <a:ext cx="2808312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548680"/>
            <a:ext cx="7416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Nell’antica Grecia, il mito dell’ulivo è collegato ad Atena.  Zeus aveva chiesto agli dei di fare un dono agli uomini. </a:t>
            </a:r>
            <a:r>
              <a:rPr lang="it-IT" sz="2800" dirty="0" err="1" smtClean="0"/>
              <a:t>Poseidone</a:t>
            </a:r>
            <a:r>
              <a:rPr lang="it-IT" sz="2800" dirty="0" smtClean="0"/>
              <a:t> fece nascere un cavallo, Atena un ulivo nella collina dove sorge l’acropoli. Zeus ritenne che il dono migliore fosse quello di Atena.</a:t>
            </a:r>
          </a:p>
          <a:p>
            <a:pPr algn="just"/>
            <a:r>
              <a:rPr lang="it-IT" sz="2800" dirty="0" smtClean="0"/>
              <a:t>L’albero da lei donato agli uomini diventò sacro e venne venerato nell’Eretteo, il santuario eretto nel luogo in cui sarebbe avvenuta la disputa tra le due divinità.  </a:t>
            </a:r>
            <a:endParaRPr lang="it-IT" sz="2800" dirty="0"/>
          </a:p>
        </p:txBody>
      </p:sp>
      <p:pic>
        <p:nvPicPr>
          <p:cNvPr id="7170" name="Picture 2" descr="C:\Users\anton.DESKTOP-OIDGD9M\Desktop\5284127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648200"/>
            <a:ext cx="306705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908721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/>
              <a:t> Nell’Odissea Ulisse accecò Polifemo con un tronco di ulivo appuntito e rovente e scolpì il suo letto matrimoniale in un tronco di olivo. </a:t>
            </a:r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I vincitori delle Olimpiadi erano ornati da corone di ulivo e venivano premiati con un’ampolla d’olio.</a:t>
            </a:r>
          </a:p>
          <a:p>
            <a:pPr algn="just">
              <a:buFont typeface="Arial" pitchFamily="34" charset="0"/>
              <a:buChar char="•"/>
            </a:pPr>
            <a:endParaRPr lang="it-IT" sz="2800" dirty="0" smtClean="0"/>
          </a:p>
        </p:txBody>
      </p:sp>
      <p:pic>
        <p:nvPicPr>
          <p:cNvPr id="8194" name="Picture 2" descr="C:\Users\anton.DESKTOP-OIDGD9M\Desktop\Accecamento-di-Polifemo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48880"/>
            <a:ext cx="3571757" cy="2376000"/>
          </a:xfrm>
          <a:prstGeom prst="rect">
            <a:avLst/>
          </a:prstGeom>
          <a:noFill/>
        </p:spPr>
      </p:pic>
      <p:pic>
        <p:nvPicPr>
          <p:cNvPr id="8195" name="Picture 3" descr="C:\Users\anton.DESKTOP-OIDGD9M\Desktop\Corona-OlivoAtena-148x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448300"/>
            <a:ext cx="1296000" cy="12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08720"/>
            <a:ext cx="72728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smtClean="0"/>
              <a:t>La letteratura greca </a:t>
            </a:r>
            <a:r>
              <a:rPr lang="it-IT" sz="2800" dirty="0" smtClean="0"/>
              <a:t>ci ha tramandato una singolare orazione scritta da </a:t>
            </a:r>
            <a:r>
              <a:rPr lang="it-IT" sz="2800" dirty="0" err="1" smtClean="0"/>
              <a:t>Lisia</a:t>
            </a:r>
            <a:r>
              <a:rPr lang="it-IT" sz="2800" dirty="0" smtClean="0"/>
              <a:t>, vissuto tra il V e il IV secolo a. C, nota con il titolo Per l’olivo sacro.</a:t>
            </a:r>
          </a:p>
          <a:p>
            <a:pPr algn="just"/>
            <a:r>
              <a:rPr lang="it-IT" sz="2800" dirty="0" smtClean="0"/>
              <a:t>In essa </a:t>
            </a:r>
            <a:r>
              <a:rPr lang="it-IT" sz="2800" dirty="0" err="1" smtClean="0"/>
              <a:t>Lisia</a:t>
            </a:r>
            <a:r>
              <a:rPr lang="it-IT" sz="2800" dirty="0" smtClean="0"/>
              <a:t> difende un piccolo proprietario terriero,  accusato di avere sradicato dal proprio terreno un ulivo sacro, reato allora punito ad Atene con l’esilio e la confisca dei beni; tuttavia sappiamo che ai tempi del legislatore Solone (VI s.) il medesimo reato era punito con la pena di morte.</a:t>
            </a:r>
          </a:p>
          <a:p>
            <a:endParaRPr lang="it-IT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7584" y="692696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 smtClean="0"/>
          </a:p>
          <a:p>
            <a:pPr lvl="1" algn="ctr"/>
            <a:r>
              <a:rPr lang="it-IT" sz="2800" dirty="0" smtClean="0"/>
              <a:t>QUALE IMPORTANZA RIVESTIVA L’OLIO NELL’ANTICHITA’?</a:t>
            </a:r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L’olio per gli ebrei è simbolo di sacralità: Messia in ebraico indica “l’unto del Signore”, così come Cristo in greco significa “unto”, cioè colui che è stato prescelto da Dio.</a:t>
            </a:r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Nel Cristianesimo, l’olio è utilizzato per alcuni  sacramenti: Battesimo, Cresima e Estrema Unzione.</a:t>
            </a:r>
          </a:p>
          <a:p>
            <a:pPr algn="just"/>
            <a:endParaRPr lang="it-IT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ton.DESKTOP-OIDGD9M\Desktop\Unguentari-in-pasta-vitre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4712730" cy="352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827584" y="54868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Nell’Antica Grecia l’olio era utilizzato per l’igiene personale e per la cosmesi, oltreché per riti  religiosi, alimentazione e illuminazione. </a:t>
            </a:r>
          </a:p>
        </p:txBody>
      </p:sp>
      <p:pic>
        <p:nvPicPr>
          <p:cNvPr id="11267" name="Picture 3" descr="C:\Users\anton.DESKTOP-OIDGD9M\Desktop\download (2)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149080"/>
            <a:ext cx="260985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71600" y="119675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In visita al frantoio con le prof. di lettere e scienze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anton.DESKTOP-OIDGD9M\Desktop\scuolabus_54_5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01008"/>
            <a:ext cx="3959225" cy="259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>
              <a:solidFill>
                <a:srgbClr val="FFFF0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82563" indent="-182563"/>
            <a:r>
              <a:rPr lang="it-IT" dirty="0" smtClean="0"/>
              <a:t>Il giorno 2 dicembre 2016 siamo stati al “Frantoio Berti”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7" name="Immagine 6" descr="9ac2732f0c54369aa557fd60f179e6e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7632848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Durante la visita abbiamo parlato delle diverse fasi vegetative dell’ olivo e la nostra guida ci ha spiegato diverse cose sulla pianta : la potatura ,la raccolta ,i problemi legati ai parassiti e poi ci ha mostrato come si estrae </a:t>
            </a:r>
          </a:p>
          <a:p>
            <a:pPr>
              <a:buNone/>
            </a:pPr>
            <a:r>
              <a:rPr lang="it-IT" dirty="0" smtClean="0"/>
              <a:t>    l’ olio dalle olive .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 DIVERSE FASI DELLA PIANTA E DEI SUOI FRUTTI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Etwin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smtClean="0"/>
              <a:t/>
            </a:r>
            <a:br>
              <a:rPr lang="it-IT" sz="2700" dirty="0" smtClean="0"/>
            </a:br>
            <a:r>
              <a:rPr lang="it-IT" sz="2700" b="1" dirty="0" smtClean="0"/>
              <a:t>La potatura e le diverse fasi della pianta </a:t>
            </a:r>
            <a:br>
              <a:rPr lang="it-IT" sz="2700" b="1" dirty="0" smtClean="0"/>
            </a:br>
            <a:r>
              <a:rPr lang="it-IT" sz="2700" b="1" dirty="0" smtClean="0"/>
              <a:t> </a:t>
            </a:r>
            <a:r>
              <a:rPr lang="it-IT" sz="2700" dirty="0" smtClean="0"/>
              <a:t>La potatura viene eseguita  ogni due anni nel mese di febbraio/marzo  ed è di due tipi: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 manuale</a:t>
            </a:r>
            <a:endParaRPr lang="it-IT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427979" cy="403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smtClean="0"/>
              <a:t>oppure meccanica</a:t>
            </a:r>
            <a:endParaRPr lang="it-IT" sz="3200" dirty="0"/>
          </a:p>
        </p:txBody>
      </p:sp>
      <p:pic>
        <p:nvPicPr>
          <p:cNvPr id="6" name="Segnaposto contenuto 5" descr="2274-p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0675" y="1576387"/>
            <a:ext cx="5962650" cy="44672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it-IT" dirty="0" smtClean="0"/>
          </a:p>
          <a:p>
            <a:r>
              <a:rPr lang="it-IT" dirty="0" smtClean="0"/>
              <a:t>Per far cicatrizzare la potatura viene utilizzato il verde rame e il boro</a:t>
            </a:r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Da marzo ad aprile le piante vengono concimate</a:t>
            </a:r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La pianta fiorisce tra maggio e giugno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72008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 smtClean="0"/>
              <a:t>Purtroppo però la natura nasconde insidie: </a:t>
            </a:r>
            <a:br>
              <a:rPr lang="it-IT" sz="3600" b="1" dirty="0" smtClean="0"/>
            </a:br>
            <a:r>
              <a:rPr lang="it-IT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LE MALATTIE DELL’ ULIVO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44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+mj-ea"/>
                <a:cs typeface="+mj-cs"/>
              </a:rPr>
              <a:t>L’OCCHIO </a:t>
            </a:r>
            <a:r>
              <a:rPr lang="it-IT" sz="44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+mj-ea"/>
                <a:cs typeface="+mj-cs"/>
              </a:rPr>
              <a:t>DI</a:t>
            </a:r>
            <a:r>
              <a:rPr lang="it-IT" sz="44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+mj-ea"/>
                <a:cs typeface="+mj-cs"/>
              </a:rPr>
              <a:t> PAVONE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it-IT" sz="2000" dirty="0" smtClean="0">
                <a:latin typeface="Cambria" pitchFamily="18" charset="0"/>
              </a:rPr>
              <a:t>Le foglie diventano gialle in poco tempo e successivamente cadono a causa del fungo. La macchia ha un diametro di 4-6 cm. Per combattere la malattia e necessario raccogliere tutte le foglie infette.</a:t>
            </a:r>
            <a:endParaRPr lang="it-IT" sz="2000" dirty="0" smtClean="0">
              <a:solidFill>
                <a:schemeClr val="accent2"/>
              </a:solidFill>
              <a:latin typeface="Cambria" pitchFamily="18" charset="0"/>
            </a:endParaRPr>
          </a:p>
          <a:p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4" cy="6397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  <a:ea typeface="+mj-ea"/>
                <a:cs typeface="+mj-cs"/>
              </a:rPr>
              <a:t>LA MOSCA DELL’ ULIVO</a:t>
            </a:r>
            <a:endParaRPr lang="en-US" sz="2800" dirty="0" smtClean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it-IT" sz="1800" dirty="0" smtClean="0">
                <a:latin typeface="Cambria" pitchFamily="18" charset="0"/>
              </a:rPr>
              <a:t>La mosca dell’ ulivo provoca il danneggiamento olfattivo e qualitativo. La puntura della mosca sull’ oliva determina molti danni soprattutto in Italia. Per l’eliminazione delle mosche è necessario attuare un trattamento di nome </a:t>
            </a:r>
            <a:r>
              <a:rPr lang="it-IT" sz="1800" dirty="0" err="1" smtClean="0">
                <a:latin typeface="Cambria" pitchFamily="18" charset="0"/>
              </a:rPr>
              <a:t>adulticida</a:t>
            </a:r>
            <a:r>
              <a:rPr lang="it-IT" sz="1800" dirty="0" smtClean="0">
                <a:latin typeface="Cambria" pitchFamily="18" charset="0"/>
              </a:rPr>
              <a:t>.</a:t>
            </a:r>
            <a:endParaRPr lang="it-IT" sz="1800" dirty="0" smtClean="0">
              <a:solidFill>
                <a:schemeClr val="accent2"/>
              </a:solidFill>
              <a:latin typeface="Cambria" pitchFamily="18" charset="0"/>
            </a:endParaRPr>
          </a:p>
          <a:p>
            <a:endParaRPr lang="en-US" dirty="0"/>
          </a:p>
        </p:txBody>
      </p:sp>
      <p:pic>
        <p:nvPicPr>
          <p:cNvPr id="7" name="Immagine 6" descr="malattia-occhio-di-pavone-delle-oli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20" y="4432976"/>
            <a:ext cx="3356880" cy="146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olivo_mos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55201"/>
            <a:ext cx="1944215" cy="16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egnaposto contenuto 3" descr="mosca-olivo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437112"/>
            <a:ext cx="1764000" cy="165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126" y="274638"/>
            <a:ext cx="7656846" cy="1354162"/>
          </a:xfrm>
        </p:spPr>
        <p:txBody>
          <a:bodyPr>
            <a:noAutofit/>
          </a:bodyPr>
          <a:lstStyle/>
          <a:p>
            <a:r>
              <a:rPr lang="it-IT" sz="3600" dirty="0" smtClean="0">
                <a:latin typeface="Calibri" pitchFamily="34" charset="0"/>
                <a:cs typeface="Calibri" pitchFamily="34" charset="0"/>
              </a:rPr>
              <a:t>Ma</a:t>
            </a:r>
            <a:r>
              <a:rPr lang="it-IT" sz="36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l’uomo ha escogitato dei rimedi: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ESCHE PER MOSCA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D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ELL’ULIVO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2126" y="1591294"/>
            <a:ext cx="8391996" cy="2352183"/>
          </a:xfrm>
        </p:spPr>
        <p:txBody>
          <a:bodyPr>
            <a:normAutofit/>
          </a:bodyPr>
          <a:lstStyle/>
          <a:p>
            <a:pPr algn="just"/>
            <a:r>
              <a:rPr lang="it-IT" sz="2400" dirty="0" smtClean="0">
                <a:latin typeface="Cambria" pitchFamily="18" charset="0"/>
              </a:rPr>
              <a:t>Esistono sul mercato anche esche proteiche costituite da insetticidi ( </a:t>
            </a:r>
            <a:r>
              <a:rPr lang="it-IT" sz="2400" dirty="0" err="1" smtClean="0">
                <a:latin typeface="Cambria" pitchFamily="18" charset="0"/>
              </a:rPr>
              <a:t>deltametrina</a:t>
            </a:r>
            <a:r>
              <a:rPr lang="it-IT" sz="2400" dirty="0" smtClean="0">
                <a:latin typeface="Cambria" pitchFamily="18" charset="0"/>
              </a:rPr>
              <a:t> e </a:t>
            </a:r>
            <a:r>
              <a:rPr lang="it-IT" sz="2400" dirty="0" err="1" smtClean="0">
                <a:latin typeface="Cambria" pitchFamily="18" charset="0"/>
              </a:rPr>
              <a:t>spinosad</a:t>
            </a:r>
            <a:r>
              <a:rPr lang="it-IT" sz="2400" dirty="0" smtClean="0">
                <a:latin typeface="Cambria" pitchFamily="18" charset="0"/>
              </a:rPr>
              <a:t> ). L’ultima può essere applicata soprattutto spruzzando in modo mirato nelle parti infette.</a:t>
            </a:r>
          </a:p>
        </p:txBody>
      </p:sp>
      <p:pic>
        <p:nvPicPr>
          <p:cNvPr id="4" name="Immagine 3" descr="esca per mosca dell uliv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" y="3316234"/>
            <a:ext cx="2814151" cy="211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098" name="AutoShape 2" descr="Risultati immagini per deltametrina"/>
          <p:cNvSpPr>
            <a:spLocks noChangeAspect="1" noChangeArrowheads="1"/>
          </p:cNvSpPr>
          <p:nvPr/>
        </p:nvSpPr>
        <p:spPr bwMode="auto">
          <a:xfrm>
            <a:off x="155575" y="-846138"/>
            <a:ext cx="1771650" cy="177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Risultati immagini per deltametrina"/>
          <p:cNvSpPr>
            <a:spLocks noChangeAspect="1" noChangeArrowheads="1"/>
          </p:cNvSpPr>
          <p:nvPr/>
        </p:nvSpPr>
        <p:spPr bwMode="auto">
          <a:xfrm>
            <a:off x="155575" y="-846138"/>
            <a:ext cx="1771650" cy="177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magine 6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8157" y="3316233"/>
            <a:ext cx="2492824" cy="249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spinos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7368" y="3594632"/>
            <a:ext cx="2646754" cy="22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8072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RIMEDI PER L’ OCCHIO DEL PAVONE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83179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it-IT" sz="2400" dirty="0" smtClean="0">
                <a:latin typeface="Cambria" pitchFamily="18" charset="0"/>
              </a:rPr>
              <a:t>È fondamentale prevenire negli ambienti dove l’infezione si è manifestata con fungicida </a:t>
            </a:r>
            <a:r>
              <a:rPr lang="it-IT" sz="2400" dirty="0">
                <a:latin typeface="Cambria" pitchFamily="18" charset="0"/>
              </a:rPr>
              <a:t>a base di </a:t>
            </a:r>
            <a:r>
              <a:rPr lang="it-IT" sz="2400" dirty="0" smtClean="0">
                <a:latin typeface="Cambria" pitchFamily="18" charset="0"/>
              </a:rPr>
              <a:t>rame.</a:t>
            </a:r>
          </a:p>
          <a:p>
            <a:pPr marL="0" indent="0" algn="just">
              <a:buNone/>
            </a:pPr>
            <a:r>
              <a:rPr lang="it-IT" sz="2400" dirty="0">
                <a:latin typeface="Cambria" pitchFamily="18" charset="0"/>
              </a:rPr>
              <a:t> </a:t>
            </a:r>
            <a:r>
              <a:rPr lang="it-IT" sz="2400" dirty="0" smtClean="0">
                <a:latin typeface="Cambria" pitchFamily="18" charset="0"/>
              </a:rPr>
              <a:t>    </a:t>
            </a:r>
            <a:r>
              <a:rPr lang="it-IT" sz="2400" dirty="0" smtClean="0">
                <a:solidFill>
                  <a:srgbClr val="FF0000"/>
                </a:solidFill>
                <a:latin typeface="Cambria" pitchFamily="18" charset="0"/>
              </a:rPr>
              <a:t>La cura è efficace sia in forma preventiva che curativa.</a:t>
            </a:r>
            <a:endParaRPr lang="it-IT" sz="2400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74" y="4009290"/>
            <a:ext cx="8290826" cy="111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414817"/>
      </p:ext>
    </p:extLst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1628800"/>
            <a:ext cx="8748464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Le olive si dividono in 3 tipi:</a:t>
            </a:r>
          </a:p>
          <a:p>
            <a:endParaRPr lang="it-IT" dirty="0" smtClean="0"/>
          </a:p>
          <a:p>
            <a:r>
              <a:rPr lang="it-IT" dirty="0" smtClean="0"/>
              <a:t>Le olive dolci: </a:t>
            </a:r>
          </a:p>
          <a:p>
            <a:pPr>
              <a:buNone/>
            </a:pPr>
            <a:r>
              <a:rPr lang="it-IT" dirty="0" smtClean="0"/>
              <a:t>    </a:t>
            </a:r>
            <a:r>
              <a:rPr lang="it-IT" dirty="0" err="1" smtClean="0"/>
              <a:t>Leccino</a:t>
            </a:r>
            <a:r>
              <a:rPr lang="it-IT" dirty="0" smtClean="0"/>
              <a:t> , </a:t>
            </a:r>
            <a:r>
              <a:rPr lang="it-IT" dirty="0" err="1" smtClean="0"/>
              <a:t>Agogia</a:t>
            </a:r>
            <a:r>
              <a:rPr lang="it-IT" dirty="0" smtClean="0"/>
              <a:t>    </a:t>
            </a:r>
          </a:p>
          <a:p>
            <a:r>
              <a:rPr lang="it-IT" dirty="0" smtClean="0"/>
              <a:t>Le olive piccanti/amare: </a:t>
            </a:r>
          </a:p>
          <a:p>
            <a:pPr>
              <a:buNone/>
            </a:pPr>
            <a:r>
              <a:rPr lang="it-IT" dirty="0" smtClean="0"/>
              <a:t>    Frantoio, </a:t>
            </a:r>
            <a:r>
              <a:rPr lang="it-IT" dirty="0" err="1" smtClean="0"/>
              <a:t>Moraiolo</a:t>
            </a:r>
            <a:endParaRPr lang="it-IT" dirty="0" smtClean="0"/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Le olive impollinatrici sono: </a:t>
            </a:r>
            <a:r>
              <a:rPr lang="it-IT" dirty="0" err="1" smtClean="0"/>
              <a:t>Maurino</a:t>
            </a:r>
            <a:r>
              <a:rPr lang="it-IT" dirty="0" smtClean="0"/>
              <a:t> e Pendolino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Tipi di olive che crescono in Umbria, le olive impollinatrici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r>
              <a:rPr lang="it-IT" dirty="0" smtClean="0"/>
              <a:t>Durante la raccolta le olive che cadono vengono raccolte nelle reti posizionate sotto </a:t>
            </a:r>
          </a:p>
          <a:p>
            <a:pPr>
              <a:buNone/>
            </a:pPr>
            <a:r>
              <a:rPr lang="it-IT" dirty="0" smtClean="0"/>
              <a:t>    l’ albero cosicché esse non tocchino terra perché il contatto innalzerebbe la loro acidità.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metodi di raccolta delle olive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13315" name="Picture 3" descr="C:\Users\anton.DESKTOP-OIDGD9M\Desktop\download (4)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77072"/>
            <a:ext cx="393750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accolta olive a m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Metodo con i raschietti per l’oliva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0648"/>
            <a:ext cx="4838700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39552" y="548680"/>
            <a:ext cx="33123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/>
              <a:t>Ci abbiamo provato anche noi!</a:t>
            </a:r>
            <a:endParaRPr lang="it-IT" sz="6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99592" y="83671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984753"/>
            <a:ext cx="9144000" cy="44627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6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 charset="0"/>
                <a:ea typeface="Times New Roman" pitchFamily="18" charset="0"/>
                <a:cs typeface="Arial" pitchFamily="34" charset="0"/>
              </a:rPr>
              <a:t>eTwinning</a:t>
            </a:r>
            <a:r>
              <a:rPr kumimoji="0" lang="it-IT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è</a:t>
            </a: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 comunit</a:t>
            </a: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à</a:t>
            </a: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delle scuole europee.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Offre una piattaforma per lo staff (insegnanti, dirigenti didattici, bibliotecari, ecc.) delle scuole di uno dei paesi partecipanti, con lo scopo di comunicare, collaborare, sviluppare progetti, e condividerli.</a:t>
            </a:r>
            <a:endParaRPr kumimoji="0" lang="it-IT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Raccolta olive a mano</a:t>
            </a:r>
            <a:endParaRPr lang="it-IT" dirty="0"/>
          </a:p>
        </p:txBody>
      </p:sp>
      <p:pic>
        <p:nvPicPr>
          <p:cNvPr id="4" name="Immagine 3" descr="Olive-raccolte-a-m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27583" y="1844824"/>
            <a:ext cx="7636433" cy="452666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72F-59DD-4C94-B935-91A4ADA7C1C8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email_grey600_24d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57700" y="3695700"/>
            <a:ext cx="228600" cy="2286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Raccolta olive con il metodo di </a:t>
            </a:r>
            <a:r>
              <a:rPr lang="it-IT" dirty="0" err="1" smtClean="0"/>
              <a:t>scuotitura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Raccolta 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446" y="1772816"/>
            <a:ext cx="8026018" cy="4320480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939C72F-59DD-4C94-B935-91A4ADA7C1C8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PRODUZIONE DELL’OLIO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Operazioni preliminari:</a:t>
            </a:r>
          </a:p>
          <a:p>
            <a:r>
              <a:rPr lang="it-IT" dirty="0" smtClean="0"/>
              <a:t>- pesatura</a:t>
            </a:r>
          </a:p>
          <a:p>
            <a:r>
              <a:rPr lang="it-IT" dirty="0" smtClean="0"/>
              <a:t>- lavaggio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345600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4"/>
            <a:ext cx="3136077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58000"/>
            <a:ext cx="285002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dirty="0"/>
              <a:t>I passaggi della lavorazione dell' oliva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91862" y="1548342"/>
            <a:ext cx="8228763" cy="4526148"/>
          </a:xfrm>
        </p:spPr>
        <p:txBody>
          <a:bodyPr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it-IT" sz="2400" dirty="0" smtClean="0">
                <a:solidFill>
                  <a:srgbClr val="FF3333"/>
                </a:solidFill>
              </a:rPr>
              <a:t>Frangitura differenziata polpa-nocciolo</a:t>
            </a:r>
          </a:p>
          <a:p>
            <a:pPr lvl="0"/>
            <a:r>
              <a:rPr lang="it-IT" sz="2400" dirty="0" smtClean="0">
                <a:solidFill>
                  <a:srgbClr val="FF3333"/>
                </a:solidFill>
              </a:rPr>
              <a:t>La </a:t>
            </a:r>
            <a:r>
              <a:rPr lang="it-IT" sz="2400" dirty="0" err="1" smtClean="0">
                <a:solidFill>
                  <a:srgbClr val="FF3333"/>
                </a:solidFill>
              </a:rPr>
              <a:t>sinolea</a:t>
            </a:r>
            <a:r>
              <a:rPr lang="it-IT" sz="2400" dirty="0">
                <a:solidFill>
                  <a:srgbClr val="FF3333"/>
                </a:solidFill>
              </a:rPr>
              <a:t>: </a:t>
            </a:r>
            <a:r>
              <a:rPr lang="it-IT" sz="2400" dirty="0">
                <a:solidFill>
                  <a:srgbClr val="000000"/>
                </a:solidFill>
              </a:rPr>
              <a:t>la </a:t>
            </a:r>
            <a:r>
              <a:rPr lang="it-IT" sz="2400" dirty="0" err="1" smtClean="0">
                <a:solidFill>
                  <a:srgbClr val="000000"/>
                </a:solidFill>
              </a:rPr>
              <a:t>sinolea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>
                <a:solidFill>
                  <a:srgbClr val="000000"/>
                </a:solidFill>
              </a:rPr>
              <a:t>é il metodo </a:t>
            </a:r>
            <a:r>
              <a:rPr lang="it-IT" sz="2400" dirty="0" smtClean="0">
                <a:solidFill>
                  <a:srgbClr val="000000"/>
                </a:solidFill>
              </a:rPr>
              <a:t>attraverso il quale l’acqua è separata dall’olio per sgocciolamento naturale a freddo (si separa fino al 40% di olio)</a:t>
            </a:r>
          </a:p>
          <a:p>
            <a:pPr lvl="0"/>
            <a:r>
              <a:rPr lang="it-IT" sz="2400" dirty="0" smtClean="0">
                <a:solidFill>
                  <a:srgbClr val="FF0000"/>
                </a:solidFill>
              </a:rPr>
              <a:t>Estrazione per centrifugazione: </a:t>
            </a:r>
            <a:r>
              <a:rPr lang="it-IT" sz="2400" dirty="0" smtClean="0"/>
              <a:t>separa la restante polpa d’oliva dallo scarto poiché </a:t>
            </a:r>
            <a:r>
              <a:rPr lang="it-IT" sz="2400" dirty="0" smtClean="0">
                <a:solidFill>
                  <a:srgbClr val="000000"/>
                </a:solidFill>
              </a:rPr>
              <a:t>l'oliva non é tutta buona ci sono degli scarti che devono essere separati dalla pasta (la parte buona)</a:t>
            </a:r>
          </a:p>
          <a:p>
            <a:pPr lvl="0"/>
            <a:endParaRPr lang="it-IT" sz="2400" dirty="0">
              <a:solidFill>
                <a:srgbClr val="FF0000"/>
              </a:solidFill>
            </a:endParaRPr>
          </a:p>
          <a:p>
            <a:pPr lvl="0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51920" y="4653136"/>
            <a:ext cx="3645965" cy="18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99592" y="620688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Separazione totale dell’olio dall’acqua attraverso l’ultima centrifuga: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questa  serve per dare la giusta consistenza e giusto sapore; 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in seguito a quest’ultimo trattamento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esce l'olio che infine arriva nelle bottiglie.</a:t>
            </a:r>
          </a:p>
        </p:txBody>
      </p:sp>
      <p:pic>
        <p:nvPicPr>
          <p:cNvPr id="5" name="Picture 2" descr="C:\Users\anton.DESKTOP-OIDGD9M\Desktop\download (5)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284984"/>
            <a:ext cx="2831743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836713"/>
            <a:ext cx="69127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nostro percorso con la prof. di lettere continuerà</a:t>
            </a:r>
          </a:p>
          <a:p>
            <a:r>
              <a:rPr lang="it-IT" sz="2800" dirty="0" smtClean="0"/>
              <a:t>Anno scolastico in corso: 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 storia della diffusione e della coltivazione della pianta dall’antichità al medioevo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 distribuzione geografica dell’ulivo in Italia e nel bacino del Mediterraneo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 tradizione popolare : proverbi</a:t>
            </a:r>
          </a:p>
          <a:p>
            <a:r>
              <a:rPr lang="it-IT" dirty="0" smtClean="0"/>
              <a:t>                                         feste </a:t>
            </a:r>
          </a:p>
          <a:p>
            <a:r>
              <a:rPr lang="it-IT" dirty="0" smtClean="0"/>
              <a:t>                                         canti e preghiere</a:t>
            </a:r>
          </a:p>
          <a:p>
            <a:r>
              <a:rPr lang="it-IT" sz="2800" dirty="0" smtClean="0"/>
              <a:t>A.S. 2017-2018: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 la distribuzione geografica dell’ulivo in Europa</a:t>
            </a:r>
          </a:p>
          <a:p>
            <a:r>
              <a:rPr lang="it-IT" sz="2800" dirty="0" smtClean="0"/>
              <a:t>A.S. 2018-2019: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 la distribuzione geografica dell’ulivo nel mondo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mtClean="0"/>
              <a:t>pubblicità </a:t>
            </a:r>
            <a:r>
              <a:rPr lang="it-IT" dirty="0" smtClean="0"/>
              <a:t>del prodotto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27584" y="260648"/>
            <a:ext cx="74888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Sui banchi di scuola con la prof. di scienze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4099" name="Picture 3" descr="C:\Users\anton.DESKTOP-OIDGD9M\AppData\Local\Microsoft\Windows\INetCache\IE\X71SUPAQ\banchi_di_scuola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5040000" cy="3861048"/>
          </a:xfrm>
          <a:prstGeom prst="rect">
            <a:avLst/>
          </a:prstGeom>
          <a:noFill/>
        </p:spPr>
      </p:pic>
      <p:pic>
        <p:nvPicPr>
          <p:cNvPr id="3074" name="Picture 2" descr="C:\Users\anton.DESKTOP-OIDGD9M\Desktop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700808"/>
            <a:ext cx="2419350" cy="189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0375" y="460375"/>
            <a:ext cx="7312025" cy="5178425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1"/>
                </a:solidFill>
              </a:rPr>
              <a:t>								</a:t>
            </a:r>
            <a:r>
              <a:rPr lang="it-IT" sz="4400" dirty="0" err="1" smtClean="0">
                <a:solidFill>
                  <a:schemeClr val="tx1"/>
                </a:solidFill>
              </a:rPr>
              <a:t>a.s.</a:t>
            </a:r>
            <a:r>
              <a:rPr lang="it-IT" sz="4400" dirty="0" smtClean="0">
                <a:solidFill>
                  <a:schemeClr val="tx1"/>
                </a:solidFill>
              </a:rPr>
              <a:t> 2016-2017</a:t>
            </a:r>
            <a:br>
              <a:rPr lang="it-IT" sz="4400" dirty="0" smtClean="0">
                <a:solidFill>
                  <a:schemeClr val="tx1"/>
                </a:solidFill>
              </a:rPr>
            </a:br>
            <a:r>
              <a:rPr lang="it-IT" sz="4400" dirty="0" smtClean="0">
                <a:solidFill>
                  <a:schemeClr val="tx1"/>
                </a:solidFill>
              </a:rPr>
              <a:t>CLASSE PRIMA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4800" y="26543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5300" dirty="0" smtClean="0"/>
              <a:t>LA BIOLOGIA DELL’ULIVO</a:t>
            </a:r>
            <a:endParaRPr lang="it-IT" sz="53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810625" y="265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749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6" y="190501"/>
            <a:ext cx="8385169" cy="6667500"/>
          </a:xfrm>
          <a:prstGeom prst="curvedLeftArrow">
            <a:avLst>
              <a:gd name="adj1" fmla="val 25000"/>
              <a:gd name="adj2" fmla="val 49521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-2769634" y="601960"/>
            <a:ext cx="11381278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a.s.</a:t>
            </a:r>
            <a:r>
              <a:rPr lang="it-I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2017-2018</a:t>
            </a:r>
          </a:p>
          <a:p>
            <a:pPr algn="ctr"/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Classe seconda</a:t>
            </a:r>
            <a:endParaRPr lang="it-IT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it-IT" sz="5400" dirty="0" smtClean="0"/>
          </a:p>
          <a:p>
            <a:pPr algn="ctr"/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52500" y="4238625"/>
            <a:ext cx="788987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</a:t>
            </a:r>
            <a:r>
              <a:rPr lang="it-IT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aratteristiche biochimiche e nutrizionali dell’olio</a:t>
            </a:r>
          </a:p>
          <a:p>
            <a:pPr marL="342900" indent="-342900">
              <a:buFont typeface="Arial"/>
              <a:buChar char="•"/>
            </a:pPr>
            <a:r>
              <a:rPr lang="it-IT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</a:t>
            </a:r>
            <a:r>
              <a:rPr lang="it-IT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ipi di olio: saper distinguere e saper scegliere</a:t>
            </a:r>
            <a:endParaRPr lang="it-IT" sz="2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it-IT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					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952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733" y="0"/>
            <a:ext cx="7051365" cy="529197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47569" y="-9161"/>
            <a:ext cx="5627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i="1" dirty="0" smtClean="0"/>
              <a:t>	Olea </a:t>
            </a:r>
            <a:r>
              <a:rPr lang="it-IT" sz="6000" b="1" i="1" dirty="0" err="1"/>
              <a:t>E</a:t>
            </a:r>
            <a:r>
              <a:rPr lang="it-IT" sz="6000" b="1" i="1" dirty="0" err="1" smtClean="0"/>
              <a:t>uropaea</a:t>
            </a:r>
            <a:endParaRPr lang="it-IT" sz="6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53333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</a:t>
            </a:r>
            <a:r>
              <a:rPr lang="it-IT" sz="3200" dirty="0" smtClean="0"/>
              <a:t>ianta sempreverde tipica del bacino del Mediterraneo. Trova le sue origini in Medio Oriente.</a:t>
            </a:r>
            <a:endParaRPr lang="it-IT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332393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chemeClr val="tx2"/>
                </a:solidFill>
              </a:rPr>
              <a:t>Un gemellaggio elettronico </a:t>
            </a:r>
            <a:r>
              <a:rPr lang="it-IT" sz="3200" b="1" dirty="0" err="1">
                <a:solidFill>
                  <a:schemeClr val="tx2"/>
                </a:solidFill>
              </a:rPr>
              <a:t>eTwinning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smtClean="0">
                <a:solidFill>
                  <a:schemeClr val="tx2"/>
                </a:solidFill>
              </a:rPr>
              <a:t>è:</a:t>
            </a:r>
            <a:br>
              <a:rPr lang="it-IT" sz="3200" b="1" dirty="0" smtClean="0">
                <a:solidFill>
                  <a:schemeClr val="tx2"/>
                </a:solidFill>
              </a:rPr>
            </a:br>
            <a:r>
              <a:rPr lang="it-IT" sz="3200" b="1" dirty="0" smtClean="0">
                <a:solidFill>
                  <a:schemeClr val="tx2"/>
                </a:solidFill>
              </a:rPr>
              <a:t/>
            </a:r>
            <a:br>
              <a:rPr lang="it-IT" sz="3200" b="1" dirty="0" smtClean="0">
                <a:solidFill>
                  <a:schemeClr val="tx2"/>
                </a:solidFill>
              </a:rPr>
            </a:br>
            <a:r>
              <a:rPr lang="it-IT" sz="3200" b="1" dirty="0" smtClean="0">
                <a:solidFill>
                  <a:schemeClr val="tx2"/>
                </a:solidFill>
              </a:rPr>
              <a:t>un</a:t>
            </a:r>
            <a:r>
              <a:rPr lang="it-IT" sz="3200" b="1" dirty="0">
                <a:solidFill>
                  <a:schemeClr val="tx2"/>
                </a:solidFill>
              </a:rPr>
              <a:t> progetto didattico a </a:t>
            </a:r>
            <a:r>
              <a:rPr lang="it-IT" sz="3200" b="1" dirty="0" smtClean="0">
                <a:solidFill>
                  <a:schemeClr val="tx2"/>
                </a:solidFill>
              </a:rPr>
              <a:t>distanza realizzato </a:t>
            </a:r>
            <a:r>
              <a:rPr lang="it-IT" sz="3200" b="1" dirty="0">
                <a:solidFill>
                  <a:schemeClr val="tx2"/>
                </a:solidFill>
              </a:rPr>
              <a:t>mediante la collaborazione </a:t>
            </a:r>
            <a:r>
              <a:rPr lang="it-IT" sz="3200" b="1" dirty="0" smtClean="0">
                <a:solidFill>
                  <a:schemeClr val="tx2"/>
                </a:solidFill>
              </a:rPr>
              <a:t>di </a:t>
            </a:r>
            <a:r>
              <a:rPr lang="it-IT" sz="3200" b="1" dirty="0">
                <a:solidFill>
                  <a:schemeClr val="tx2"/>
                </a:solidFill>
              </a:rPr>
              <a:t>insegnanti e alunni di due o più scuole, di due Paesi stranieri ma anche dello stesso Paese (gemellaggi nazionali), all’interno di una comunità </a:t>
            </a:r>
            <a:r>
              <a:rPr lang="it-IT" sz="3200" b="1" dirty="0" smtClean="0">
                <a:solidFill>
                  <a:schemeClr val="tx2"/>
                </a:solidFill>
              </a:rPr>
              <a:t> (detta “</a:t>
            </a:r>
            <a:r>
              <a:rPr lang="it-IT" sz="3200" b="1" dirty="0" err="1" smtClean="0">
                <a:solidFill>
                  <a:schemeClr val="tx2"/>
                </a:solidFill>
              </a:rPr>
              <a:t>TwinSpace</a:t>
            </a:r>
            <a:r>
              <a:rPr lang="it-IT" sz="3200" b="1" dirty="0" smtClean="0">
                <a:solidFill>
                  <a:schemeClr val="tx2"/>
                </a:solidFill>
              </a:rPr>
              <a:t>”), online</a:t>
            </a:r>
            <a:r>
              <a:rPr lang="it-IT" sz="3200" b="1" dirty="0">
                <a:solidFill>
                  <a:schemeClr val="tx2"/>
                </a:solidFill>
              </a:rPr>
              <a:t> dove è possibile conoscersi e collaborare in modo semplice, veloce </a:t>
            </a:r>
            <a:r>
              <a:rPr lang="it-IT" sz="3200" b="1" dirty="0" smtClean="0">
                <a:solidFill>
                  <a:schemeClr val="tx2"/>
                </a:solidFill>
              </a:rPr>
              <a:t>e</a:t>
            </a:r>
            <a:r>
              <a:rPr lang="it-IT" sz="3200" b="1" dirty="0">
                <a:solidFill>
                  <a:schemeClr val="tx2"/>
                </a:solidFill>
              </a:rPr>
              <a:t> </a:t>
            </a:r>
            <a:r>
              <a:rPr lang="it-IT" sz="3200" b="1" dirty="0" smtClean="0">
                <a:solidFill>
                  <a:schemeClr val="tx2"/>
                </a:solidFill>
              </a:rPr>
              <a:t/>
            </a:r>
            <a:br>
              <a:rPr lang="it-IT" sz="3200" b="1" dirty="0" smtClean="0">
                <a:solidFill>
                  <a:schemeClr val="tx2"/>
                </a:solidFill>
              </a:rPr>
            </a:br>
            <a:r>
              <a:rPr lang="it-IT" sz="3200" b="1" dirty="0" smtClean="0">
                <a:solidFill>
                  <a:schemeClr val="tx2"/>
                </a:solidFill>
              </a:rPr>
              <a:t>sicuro</a:t>
            </a:r>
            <a:r>
              <a:rPr lang="it-IT" sz="3200" b="1" dirty="0">
                <a:solidFill>
                  <a:schemeClr val="tx2"/>
                </a:solidFill>
              </a:rPr>
              <a:t>.</a:t>
            </a:r>
            <a:r>
              <a:rPr lang="it-IT" sz="2400" b="1" dirty="0">
                <a:solidFill>
                  <a:schemeClr val="tx2"/>
                </a:solidFill>
              </a:rPr>
              <a:t/>
            </a:r>
            <a:br>
              <a:rPr lang="it-IT" sz="2400" b="1" dirty="0">
                <a:solidFill>
                  <a:schemeClr val="tx2"/>
                </a:solidFill>
              </a:rPr>
            </a:br>
            <a:endParaRPr lang="it-IT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La corteccia è di colore grigio o grigio scuro, il </a:t>
            </a:r>
            <a:r>
              <a:rPr lang="it-IT" sz="3200" i="1" dirty="0" smtClean="0"/>
              <a:t>legno è</a:t>
            </a:r>
            <a:r>
              <a:rPr lang="it-IT" sz="3200" dirty="0" smtClean="0"/>
              <a:t> molto duro </a:t>
            </a:r>
            <a:r>
              <a:rPr lang="it-IT" sz="3200" i="1" dirty="0" smtClean="0"/>
              <a:t>e</a:t>
            </a:r>
            <a:r>
              <a:rPr lang="it-IT" sz="3200" dirty="0" smtClean="0"/>
              <a:t> pesante.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551" b="29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2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b="1" dirty="0"/>
              <a:t>L’olivo</a:t>
            </a:r>
            <a:r>
              <a:rPr lang="it-IT" sz="3200" dirty="0"/>
              <a:t> </a:t>
            </a:r>
            <a:r>
              <a:rPr lang="it-IT" sz="3200" dirty="0" smtClean="0"/>
              <a:t>comincia </a:t>
            </a:r>
            <a:r>
              <a:rPr lang="it-IT" sz="3200" dirty="0"/>
              <a:t>a fruttificare verso il 3º–4º </a:t>
            </a:r>
            <a:r>
              <a:rPr lang="it-IT" sz="3200" dirty="0" smtClean="0"/>
              <a:t>anno di vita. </a:t>
            </a:r>
            <a:r>
              <a:rPr lang="it-IT" sz="3200" dirty="0"/>
              <a:t>I</a:t>
            </a:r>
            <a:r>
              <a:rPr lang="it-IT" sz="3200" dirty="0" smtClean="0"/>
              <a:t>n </a:t>
            </a:r>
            <a:r>
              <a:rPr lang="it-IT" sz="3200" dirty="0"/>
              <a:t>condizioni </a:t>
            </a:r>
            <a:r>
              <a:rPr lang="it-IT" sz="3200" dirty="0" smtClean="0"/>
              <a:t>climatiche favorevoli può </a:t>
            </a:r>
            <a:r>
              <a:rPr lang="it-IT" sz="3200" dirty="0"/>
              <a:t>vivere anche</a:t>
            </a:r>
            <a:r>
              <a:rPr lang="it-IT" sz="3200" b="1" dirty="0"/>
              <a:t> mille anni</a:t>
            </a:r>
            <a:r>
              <a:rPr lang="it-IT" sz="3200" dirty="0"/>
              <a:t>. 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66" b="6366"/>
          <a:stretch>
            <a:fillRect/>
          </a:stretch>
        </p:blipFill>
        <p:spPr>
          <a:xfrm>
            <a:off x="473075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1976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215" y="4671139"/>
            <a:ext cx="8229600" cy="2071692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Le </a:t>
            </a:r>
            <a:r>
              <a:rPr lang="it-IT" sz="3600" b="1" dirty="0" smtClean="0"/>
              <a:t>foglie</a:t>
            </a:r>
            <a:r>
              <a:rPr lang="it-IT" sz="3600" dirty="0" smtClean="0"/>
              <a:t> sono opposte, coriacee, semplici, ellittico-lanceolate, con picciolo corto, margine intero. La pagina inferiore è di colore bianco-argenteo per la presenza di peli squamiformi.</a:t>
            </a:r>
            <a:br>
              <a:rPr lang="it-IT" sz="3600" dirty="0" smtClean="0"/>
            </a:b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534" b="13534"/>
          <a:stretch>
            <a:fillRect/>
          </a:stretch>
        </p:blipFill>
        <p:spPr>
          <a:xfrm>
            <a:off x="381215" y="244578"/>
            <a:ext cx="7811995" cy="4296294"/>
          </a:xfrm>
        </p:spPr>
      </p:pic>
    </p:spTree>
    <p:extLst>
      <p:ext uri="{BB962C8B-B14F-4D97-AF65-F5344CB8AC3E}">
        <p14:creationId xmlns:p14="http://schemas.microsoft.com/office/powerpoint/2010/main" val="44914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0045" y="173689"/>
            <a:ext cx="8229600" cy="1815449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0000"/>
                </a:solidFill>
              </a:rPr>
              <a:t/>
            </a:r>
            <a:br>
              <a:rPr lang="it-IT" sz="3200" dirty="0" smtClean="0">
                <a:solidFill>
                  <a:srgbClr val="000000"/>
                </a:solidFill>
              </a:rPr>
            </a:br>
            <a:r>
              <a:rPr lang="it-IT" sz="3200" dirty="0" smtClean="0">
                <a:solidFill>
                  <a:srgbClr val="000000"/>
                </a:solidFill>
              </a:rPr>
              <a:t>I fiori sono raggruppati in numero di 10–15 in infiorescenze a grappolo, chiamate </a:t>
            </a:r>
            <a:r>
              <a:rPr lang="it-IT" sz="3200" b="1" i="1" dirty="0" smtClean="0">
                <a:solidFill>
                  <a:srgbClr val="000000"/>
                </a:solidFill>
              </a:rPr>
              <a:t>mignole</a:t>
            </a:r>
            <a:r>
              <a:rPr lang="it-IT" sz="3200" i="1" dirty="0" smtClean="0">
                <a:solidFill>
                  <a:srgbClr val="000000"/>
                </a:solidFill>
              </a:rPr>
              <a:t>. </a:t>
            </a:r>
            <a:r>
              <a:rPr lang="it-IT" sz="3200" dirty="0" smtClean="0">
                <a:solidFill>
                  <a:srgbClr val="000000"/>
                </a:solidFill>
              </a:rPr>
              <a:t>Le gemme sono per lo più di tipo ascellare.</a:t>
            </a:r>
            <a:br>
              <a:rPr lang="it-IT" sz="3200" dirty="0" smtClean="0">
                <a:solidFill>
                  <a:srgbClr val="000000"/>
                </a:solidFill>
              </a:rPr>
            </a:br>
            <a:r>
              <a:rPr lang="it-IT" sz="3200" dirty="0" smtClean="0">
                <a:solidFill>
                  <a:srgbClr val="000000"/>
                </a:solidFill>
              </a:rPr>
              <a:t> </a:t>
            </a:r>
            <a:br>
              <a:rPr lang="it-IT" sz="3200" dirty="0" smtClean="0">
                <a:solidFill>
                  <a:srgbClr val="000000"/>
                </a:solidFill>
              </a:rPr>
            </a:br>
            <a:endParaRPr lang="it-IT" sz="3200" dirty="0">
              <a:solidFill>
                <a:srgbClr val="00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119" b="13119"/>
          <a:stretch>
            <a:fillRect/>
          </a:stretch>
        </p:blipFill>
        <p:spPr>
          <a:xfrm>
            <a:off x="457200" y="21864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8146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18997"/>
            <a:ext cx="8229600" cy="2270125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fioritura avviene, secondo la varietà e il clima, da maggio alla prima metà di giugno. L’impollinazione è anemofila.</a:t>
            </a:r>
            <a:br>
              <a:rPr lang="it-IT" sz="3200" dirty="0" smtClean="0"/>
            </a:br>
            <a:r>
              <a:rPr lang="it-IT" sz="3200" dirty="0" smtClean="0"/>
              <a:t> L’olivo presenta un’abbondante </a:t>
            </a:r>
            <a:r>
              <a:rPr lang="it-IT" sz="3200" i="1" dirty="0" smtClean="0"/>
              <a:t>colatura</a:t>
            </a:r>
            <a:r>
              <a:rPr lang="it-IT" sz="3200" dirty="0" smtClean="0"/>
              <a:t>. 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117" b="13117"/>
          <a:stretch>
            <a:fillRect/>
          </a:stretch>
        </p:blipFill>
        <p:spPr>
          <a:xfrm>
            <a:off x="457200" y="142502"/>
            <a:ext cx="7775994" cy="4276495"/>
          </a:xfrm>
        </p:spPr>
      </p:pic>
    </p:spTree>
    <p:extLst>
      <p:ext uri="{BB962C8B-B14F-4D97-AF65-F5344CB8AC3E}">
        <p14:creationId xmlns:p14="http://schemas.microsoft.com/office/powerpoint/2010/main" val="182939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corolla presenta quattro petali.</a:t>
            </a:r>
            <a:br>
              <a:rPr lang="it-IT" sz="3200" dirty="0" smtClean="0"/>
            </a:br>
            <a:r>
              <a:rPr lang="it-IT" sz="3200" dirty="0" smtClean="0"/>
              <a:t>Lo stigma è bifido.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264" b="12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71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 smtClean="0"/>
              <a:t>L’oliva è una </a:t>
            </a:r>
            <a:r>
              <a:rPr lang="it-IT" sz="3200" b="1" i="1" dirty="0" smtClean="0"/>
              <a:t>drupa</a:t>
            </a:r>
            <a:r>
              <a:rPr lang="it-IT" sz="3200" dirty="0" smtClean="0"/>
              <a:t>, un frutto con buccia sottile, polpa carnosa e nocciolo legnoso.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828" b="128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073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smtClean="0"/>
              <a:t>Epicarpo (Buccia)</a:t>
            </a:r>
            <a:r>
              <a:rPr lang="it-IT" sz="3200" dirty="0" smtClean="0"/>
              <a:t>: costituisce l’</a:t>
            </a:r>
            <a:r>
              <a:rPr lang="it-IT" sz="3200" b="1" dirty="0" smtClean="0"/>
              <a:t>1,5-3,5%</a:t>
            </a:r>
            <a:r>
              <a:rPr lang="it-IT" sz="3200" dirty="0" smtClean="0"/>
              <a:t> </a:t>
            </a:r>
            <a:r>
              <a:rPr lang="it-IT" sz="3200" b="1" dirty="0" smtClean="0"/>
              <a:t>della drupa</a:t>
            </a:r>
            <a:r>
              <a:rPr lang="it-IT" sz="3200" dirty="0" smtClean="0"/>
              <a:t>. L’epicarpo è ricoperto da una sostanza protettiva cerosa.</a:t>
            </a:r>
            <a:endParaRPr lang="it-IT" sz="3200" dirty="0"/>
          </a:p>
        </p:txBody>
      </p:sp>
      <p:pic>
        <p:nvPicPr>
          <p:cNvPr id="4" name="Segnaposto contenuto 3" descr="http://www.oyoulive.com/sites/default/files/file_blog/sezione_oliv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78" r="-22278"/>
          <a:stretch>
            <a:fillRect/>
          </a:stretch>
        </p:blipFill>
        <p:spPr bwMode="auto">
          <a:xfrm>
            <a:off x="457200" y="179070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ccia giù 4"/>
          <p:cNvSpPr/>
          <p:nvPr/>
        </p:nvSpPr>
        <p:spPr>
          <a:xfrm>
            <a:off x="6115068" y="4370813"/>
            <a:ext cx="652121" cy="98400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45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/>
              <a:t>Mesocarpo (polpa)</a:t>
            </a:r>
            <a:r>
              <a:rPr lang="it-IT" sz="3200" dirty="0"/>
              <a:t>: costituisce l’</a:t>
            </a:r>
            <a:r>
              <a:rPr lang="it-IT" sz="3200" b="1" dirty="0"/>
              <a:t>75-85% della drupa,</a:t>
            </a:r>
            <a:r>
              <a:rPr lang="it-IT" sz="3200" dirty="0"/>
              <a:t> contiene acqua e olio. </a:t>
            </a:r>
          </a:p>
        </p:txBody>
      </p:sp>
      <p:pic>
        <p:nvPicPr>
          <p:cNvPr id="4" name="Segnaposto contenuto 3" descr="http://www.oyoulive.com/sites/default/files/file_blog/sezione_oliv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78" r="-22278"/>
          <a:stretch>
            <a:fillRect/>
          </a:stretch>
        </p:blipFill>
        <p:spPr bwMode="auto">
          <a:xfrm>
            <a:off x="457200" y="179070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ccia giù 4"/>
          <p:cNvSpPr/>
          <p:nvPr/>
        </p:nvSpPr>
        <p:spPr>
          <a:xfrm>
            <a:off x="2253823" y="2162523"/>
            <a:ext cx="423307" cy="136158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84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/>
              <a:t>Endocarpo (nocciolo):</a:t>
            </a:r>
            <a:r>
              <a:rPr lang="it-IT" sz="3200" dirty="0"/>
              <a:t> costituisce il </a:t>
            </a:r>
            <a:r>
              <a:rPr lang="it-IT" sz="3200" b="1" dirty="0"/>
              <a:t>13-24% della drupa.</a:t>
            </a:r>
            <a:r>
              <a:rPr lang="it-IT" sz="3200" dirty="0"/>
              <a:t> E’ costituito da un guscio legnoso che racchiude il seme (mandorla).</a:t>
            </a:r>
            <a:br>
              <a:rPr lang="it-IT" sz="3200" dirty="0"/>
            </a:br>
            <a:endParaRPr lang="it-IT" sz="3200" dirty="0"/>
          </a:p>
        </p:txBody>
      </p:sp>
      <p:pic>
        <p:nvPicPr>
          <p:cNvPr id="4" name="Segnaposto contenuto 3" descr="http://www.oyoulive.com/sites/default/files/file_blog/sezione_oliv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78" r="-22278"/>
          <a:stretch>
            <a:fillRect/>
          </a:stretch>
        </p:blipFill>
        <p:spPr bwMode="auto">
          <a:xfrm>
            <a:off x="457200" y="179070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ccia su 2"/>
          <p:cNvSpPr/>
          <p:nvPr/>
        </p:nvSpPr>
        <p:spPr>
          <a:xfrm>
            <a:off x="2677129" y="5148863"/>
            <a:ext cx="457629" cy="96112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89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nton.DESKTOP-OIDGD9M\Desktop\_logo UE.jpg"/>
          <p:cNvPicPr>
            <a:picLocks noChangeAspect="1" noChangeArrowheads="1"/>
          </p:cNvPicPr>
          <p:nvPr/>
        </p:nvPicPr>
        <p:blipFill>
          <a:blip r:embed="rId2" cstate="print">
            <a:lum bright="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971600" y="692696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La partecipazione attiva degli alunni </a:t>
            </a:r>
            <a:r>
              <a:rPr lang="it-IT" sz="2400" dirty="0" smtClean="0"/>
              <a:t>nel </a:t>
            </a:r>
            <a:r>
              <a:rPr lang="it-IT" sz="2400" dirty="0" err="1" smtClean="0"/>
              <a:t>Twinspace</a:t>
            </a:r>
            <a:r>
              <a:rPr lang="it-IT" sz="2400" dirty="0" smtClean="0"/>
              <a:t> esercita </a:t>
            </a:r>
            <a:r>
              <a:rPr lang="it-IT" sz="2400" dirty="0"/>
              <a:t>un impatto positivo sull'apprendimento a vari </a:t>
            </a:r>
            <a:r>
              <a:rPr lang="it-IT" sz="2400" dirty="0" smtClean="0"/>
              <a:t>livelli, determinando:</a:t>
            </a:r>
          </a:p>
          <a:p>
            <a:endParaRPr lang="it-IT" sz="2400" dirty="0"/>
          </a:p>
          <a:p>
            <a:pPr lvl="0"/>
            <a:r>
              <a:rPr lang="it-IT" sz="3200" dirty="0" smtClean="0"/>
              <a:t>- aumento </a:t>
            </a:r>
            <a:r>
              <a:rPr lang="it-IT" sz="3200" dirty="0"/>
              <a:t>della motivazione</a:t>
            </a:r>
          </a:p>
          <a:p>
            <a:pPr lvl="0"/>
            <a:r>
              <a:rPr lang="it-IT" sz="3200" dirty="0" smtClean="0"/>
              <a:t>- maggiore </a:t>
            </a:r>
            <a:r>
              <a:rPr lang="it-IT" sz="3200" dirty="0"/>
              <a:t>senso di </a:t>
            </a:r>
            <a:r>
              <a:rPr lang="it-IT" sz="3200" dirty="0" smtClean="0"/>
              <a:t>responsabilità</a:t>
            </a:r>
            <a:endParaRPr lang="it-IT" sz="3200" dirty="0"/>
          </a:p>
          <a:p>
            <a:pPr lvl="0"/>
            <a:r>
              <a:rPr lang="it-IT" sz="3200" dirty="0" smtClean="0"/>
              <a:t>- più </a:t>
            </a:r>
            <a:r>
              <a:rPr lang="it-IT" sz="3200" dirty="0"/>
              <a:t>solidarietà</a:t>
            </a:r>
          </a:p>
          <a:p>
            <a:pPr lvl="0"/>
            <a:r>
              <a:rPr lang="it-IT" sz="3200" dirty="0" smtClean="0"/>
              <a:t>- migliore </a:t>
            </a:r>
            <a:r>
              <a:rPr lang="it-IT" sz="3200" dirty="0"/>
              <a:t>spirito di squadra</a:t>
            </a:r>
          </a:p>
          <a:p>
            <a:pPr lvl="0"/>
            <a:r>
              <a:rPr lang="it-IT" sz="3200" dirty="0" smtClean="0"/>
              <a:t>- apprendimento </a:t>
            </a:r>
            <a:r>
              <a:rPr lang="it-IT" sz="3200" dirty="0"/>
              <a:t>più efficace </a:t>
            </a:r>
          </a:p>
          <a:p>
            <a:pPr lvl="0"/>
            <a:r>
              <a:rPr lang="it-IT" sz="3200" dirty="0" smtClean="0"/>
              <a:t>- apprendimento </a:t>
            </a:r>
            <a:r>
              <a:rPr lang="it-IT" sz="3200" dirty="0"/>
              <a:t>più versatile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23875"/>
            <a:ext cx="8229600" cy="1465263"/>
          </a:xfrm>
        </p:spPr>
        <p:txBody>
          <a:bodyPr>
            <a:noAutofit/>
          </a:bodyPr>
          <a:lstStyle/>
          <a:p>
            <a:r>
              <a:rPr lang="it-IT" sz="3200" dirty="0" smtClean="0"/>
              <a:t>Le olive maturano in periodi differenti a seconda della varietà. </a:t>
            </a:r>
            <a:r>
              <a:rPr lang="it-IT" sz="3200" dirty="0" smtClean="0">
                <a:effectLst/>
              </a:rPr>
              <a:t>N</a:t>
            </a:r>
            <a:r>
              <a:rPr lang="it-IT" sz="3200" dirty="0" smtClean="0"/>
              <a:t>ella maggior parte dei casi tendono al viola intenso, quasi al nero. </a:t>
            </a:r>
            <a:br>
              <a:rPr lang="it-IT" sz="3200" dirty="0" smtClean="0"/>
            </a:b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385" b="8385"/>
          <a:stretch>
            <a:fillRect/>
          </a:stretch>
        </p:blipFill>
        <p:spPr>
          <a:xfrm>
            <a:off x="742955" y="2409826"/>
            <a:ext cx="7593254" cy="4175997"/>
          </a:xfrm>
        </p:spPr>
      </p:pic>
    </p:spTree>
    <p:extLst>
      <p:ext uri="{BB962C8B-B14F-4D97-AF65-F5344CB8AC3E}">
        <p14:creationId xmlns:p14="http://schemas.microsoft.com/office/powerpoint/2010/main" val="356713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491" b="4491"/>
          <a:stretch>
            <a:fillRect/>
          </a:stretch>
        </p:blipFill>
        <p:spPr>
          <a:xfrm>
            <a:off x="226495" y="1530350"/>
            <a:ext cx="8706069" cy="4788000"/>
          </a:xfrm>
        </p:spPr>
      </p:pic>
      <p:sp>
        <p:nvSpPr>
          <p:cNvPr id="6" name="CasellaDiTesto 5"/>
          <p:cNvSpPr txBox="1"/>
          <p:nvPr/>
        </p:nvSpPr>
        <p:spPr>
          <a:xfrm>
            <a:off x="1136650" y="10731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89050" y="12255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441450" y="13779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593850" y="15303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746250" y="16827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898650" y="18351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88975" y="40195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203450" y="21399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355850" y="1313418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660650" y="3650052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522836" y="3168373"/>
            <a:ext cx="1780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Cura delle ferite e delle scottature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132436" y="5252926"/>
            <a:ext cx="37056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b="1" dirty="0" smtClean="0">
                <a:solidFill>
                  <a:srgbClr val="FF0000"/>
                </a:solidFill>
              </a:rPr>
              <a:t>Protezione della pelle e bellezza dei capelli. Per </a:t>
            </a:r>
            <a:r>
              <a:rPr lang="it-IT" sz="2000" b="1" dirty="0">
                <a:solidFill>
                  <a:srgbClr val="FF0000"/>
                </a:solidFill>
              </a:rPr>
              <a:t>estrarre le spine da sotto la </a:t>
            </a:r>
            <a:r>
              <a:rPr lang="it-IT" sz="2000" b="1" dirty="0" smtClean="0">
                <a:solidFill>
                  <a:srgbClr val="FF0000"/>
                </a:solidFill>
              </a:rPr>
              <a:t>pelle.</a:t>
            </a:r>
            <a:endParaRPr lang="it-IT" sz="20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22872" y="240280"/>
            <a:ext cx="824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8000"/>
                </a:solidFill>
              </a:rPr>
              <a:t>NUMEROSI USI, FIN DALL’ANTICHITA’</a:t>
            </a:r>
            <a:endParaRPr lang="it-IT" sz="4000" b="1" dirty="0">
              <a:solidFill>
                <a:srgbClr val="008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86366" y="2429709"/>
            <a:ext cx="31461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b="1" dirty="0">
                <a:solidFill>
                  <a:srgbClr val="FF0000"/>
                </a:solidFill>
              </a:rPr>
              <a:t>P</a:t>
            </a:r>
            <a:r>
              <a:rPr lang="it-IT" sz="2000" b="1" dirty="0" smtClean="0">
                <a:solidFill>
                  <a:srgbClr val="FF0000"/>
                </a:solidFill>
              </a:rPr>
              <a:t>er </a:t>
            </a:r>
            <a:r>
              <a:rPr lang="it-IT" sz="2000" b="1" dirty="0">
                <a:solidFill>
                  <a:srgbClr val="FF0000"/>
                </a:solidFill>
              </a:rPr>
              <a:t>combattere le febbri, quale antidoto per alcuni veleni, </a:t>
            </a:r>
            <a:r>
              <a:rPr lang="it-IT" sz="2000" b="1" dirty="0" smtClean="0">
                <a:solidFill>
                  <a:srgbClr val="FF0000"/>
                </a:solidFill>
              </a:rPr>
              <a:t>contro la </a:t>
            </a:r>
            <a:r>
              <a:rPr lang="it-IT" sz="2000" b="1" dirty="0">
                <a:solidFill>
                  <a:srgbClr val="FF0000"/>
                </a:solidFill>
              </a:rPr>
              <a:t>letargia e le convulsioni da tetano. </a:t>
            </a:r>
          </a:p>
          <a:p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352855" y="1715016"/>
            <a:ext cx="6175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Preparati a </a:t>
            </a:r>
            <a:r>
              <a:rPr lang="it-IT" sz="2000" b="1" dirty="0">
                <a:solidFill>
                  <a:srgbClr val="FF0000"/>
                </a:solidFill>
              </a:rPr>
              <a:t>base di olio d’oliva extravergine </a:t>
            </a:r>
            <a:r>
              <a:rPr lang="it-IT" sz="2000" b="1" dirty="0" smtClean="0">
                <a:solidFill>
                  <a:srgbClr val="FF0000"/>
                </a:solidFill>
              </a:rPr>
              <a:t>per i lattanti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521214" y="4028635"/>
            <a:ext cx="171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Antidiabetico </a:t>
            </a:r>
            <a:r>
              <a:rPr lang="it-IT" sz="2000" b="1" dirty="0">
                <a:solidFill>
                  <a:srgbClr val="FF0000"/>
                </a:solidFill>
              </a:rPr>
              <a:t>e diuretico.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024606" y="4929761"/>
            <a:ext cx="1384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Per l’otite e come purgante.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16579" y="2433254"/>
            <a:ext cx="1793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Per gengiviti, nevriti e distorsioni. 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44183" y="4745094"/>
            <a:ext cx="307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P</a:t>
            </a:r>
            <a:r>
              <a:rPr lang="it-IT" sz="2000" b="1" dirty="0" smtClean="0">
                <a:solidFill>
                  <a:srgbClr val="FF0000"/>
                </a:solidFill>
              </a:rPr>
              <a:t>er </a:t>
            </a:r>
            <a:r>
              <a:rPr lang="it-IT" sz="2000" b="1" dirty="0">
                <a:solidFill>
                  <a:srgbClr val="FF0000"/>
                </a:solidFill>
              </a:rPr>
              <a:t>la cura dei sofferenti di stomaco, di fegato e </a:t>
            </a:r>
            <a:r>
              <a:rPr lang="it-IT" sz="2000" b="1" dirty="0" smtClean="0">
                <a:solidFill>
                  <a:srgbClr val="FF0000"/>
                </a:solidFill>
              </a:rPr>
              <a:t>d’intestino</a:t>
            </a:r>
            <a:r>
              <a:rPr lang="it-IT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42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/>
              <a:t/>
            </a:r>
            <a:br>
              <a:rPr lang="it-IT" sz="4000" b="1" dirty="0" smtClean="0"/>
            </a:br>
            <a:r>
              <a:rPr lang="it-IT" sz="4000" b="1" dirty="0" smtClean="0"/>
              <a:t>Infine,</a:t>
            </a:r>
            <a:br>
              <a:rPr lang="it-IT" sz="4000" b="1" dirty="0" smtClean="0"/>
            </a:br>
            <a:r>
              <a:rPr lang="it-IT" sz="4000" b="1" dirty="0" smtClean="0"/>
              <a:t>abbiamo condiviso in </a:t>
            </a:r>
            <a:r>
              <a:rPr lang="it-IT" sz="4000" b="1" dirty="0" smtClean="0"/>
              <a:t>piattaforma il nostro lavoro e lo confronteremo con quello delle classi gemellate con noi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96952"/>
            <a:ext cx="297121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67544" y="190500"/>
            <a:ext cx="8385169" cy="6667500"/>
          </a:xfrm>
          <a:prstGeom prst="curvedLeftArrow">
            <a:avLst>
              <a:gd name="adj1" fmla="val 25000"/>
              <a:gd name="adj2" fmla="val 49521"/>
              <a:gd name="adj3" fmla="val 25000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639920" y="484377"/>
            <a:ext cx="5384294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 aspettiamo </a:t>
            </a:r>
          </a:p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l’anno prossimo</a:t>
            </a:r>
            <a:r>
              <a:rPr lang="is-I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endParaRPr lang="it-IT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it-IT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4221088"/>
            <a:ext cx="6840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La classe I A della Scuola Secondaria di I grado “G. Pascoli”</a:t>
            </a:r>
          </a:p>
          <a:p>
            <a:pPr algn="ctr"/>
            <a:r>
              <a:rPr lang="it-IT" sz="2000" b="1" dirty="0" err="1" smtClean="0"/>
              <a:t>a.s.</a:t>
            </a:r>
            <a:r>
              <a:rPr lang="it-IT" sz="2000" b="1" dirty="0" smtClean="0"/>
              <a:t> 2016-2017</a:t>
            </a:r>
          </a:p>
          <a:p>
            <a:pPr algn="ctr"/>
            <a:r>
              <a:rPr lang="it-IT" sz="2000" b="1" dirty="0" smtClean="0"/>
              <a:t>Progetto curato dalle Professoresse</a:t>
            </a:r>
          </a:p>
          <a:p>
            <a:pPr algn="ctr"/>
            <a:r>
              <a:rPr lang="it-IT" sz="2000" b="1" dirty="0" smtClean="0"/>
              <a:t> Antonella Benigni e Silvia Bianconi</a:t>
            </a:r>
          </a:p>
          <a:p>
            <a:pPr algn="ctr"/>
            <a:r>
              <a:rPr lang="it-IT" sz="2000" b="1" dirty="0" smtClean="0"/>
              <a:t>Referente del progetto: Professoressa Mariangela </a:t>
            </a:r>
            <a:r>
              <a:rPr lang="it-IT" sz="2000" b="1" dirty="0" err="1" smtClean="0"/>
              <a:t>Menghini</a:t>
            </a:r>
            <a:endParaRPr lang="it-IT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2508022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38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cartella2005\mediapascoli2016-2017\ETWINNING\olivo\IL MIO OLI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8000"/>
            <a:ext cx="5292080" cy="68400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0" y="260648"/>
            <a:ext cx="377991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3">
                    <a:lumMod val="50000"/>
                  </a:schemeClr>
                </a:solidFill>
              </a:rPr>
              <a:t>Olive oil and more</a:t>
            </a:r>
          </a:p>
          <a:p>
            <a:pPr algn="just"/>
            <a:r>
              <a:rPr lang="it-IT" sz="2300" dirty="0" smtClean="0"/>
              <a:t>è il titolo del nostro gemellaggio, iniziato con una scuola turca ed estesosi in un secondo momento ad una tunisina.</a:t>
            </a:r>
          </a:p>
          <a:p>
            <a:pPr algn="just"/>
            <a:r>
              <a:rPr lang="it-IT" sz="2300" dirty="0" smtClean="0"/>
              <a:t>Rappresenta un progetto triennale ed ha la finalità di sensibilizzare i nostri alunni in merito alla ricchezza del patrimonio locale,</a:t>
            </a:r>
          </a:p>
          <a:p>
            <a:pPr algn="just"/>
            <a:r>
              <a:rPr lang="it-IT" sz="2300" dirty="0" smtClean="0"/>
              <a:t>consentendo loro di </a:t>
            </a:r>
          </a:p>
          <a:p>
            <a:pPr algn="just"/>
            <a:r>
              <a:rPr lang="it-IT" sz="2300" dirty="0" smtClean="0"/>
              <a:t>“assaporare” il nostro prodotto sotto molteplici  profili: mitologico, storico, geografico, scientifico, tecnologico, linguistico … e, non ultimo, gustativo</a:t>
            </a:r>
            <a:r>
              <a:rPr lang="it-IT" sz="2400" dirty="0" smtClean="0"/>
              <a:t>!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0" y="0"/>
            <a:ext cx="912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cartella2005\mediapascoli2016-2017\ETWINNING\olivo\IL MIO OLI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000" y="0"/>
            <a:ext cx="5130000" cy="68400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51520" y="188640"/>
            <a:ext cx="36724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 ASSAGGIO LETTERARIO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“Là cresce una pianta inesistente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terra d'Asia, né in Peloponneso,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spontanea nasce, senza mano d'uomo,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terrore delle lance nemiche: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l'olivo che in questo luogo germoglia.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Nessun uomo, sia giovane </a:t>
            </a:r>
            <a:r>
              <a:rPr lang="it-IT" sz="20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oppur</a:t>
            </a: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vecchio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 riuscirà a strapparla dal terreno,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perché a darle sicura protezione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provvede l'occhio insonne di Zeus</a:t>
            </a:r>
            <a:endParaRPr lang="it-IT" sz="2000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ed anche quello azzurro di Atena”.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Sofocle, Edipo a Colono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99592" y="548680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Ma andiamo per ordine …</a:t>
            </a:r>
          </a:p>
          <a:p>
            <a:r>
              <a:rPr lang="it-IT" sz="4400" b="1" dirty="0" smtClean="0">
                <a:solidFill>
                  <a:srgbClr val="FF0000"/>
                </a:solidFill>
              </a:rPr>
              <a:t>Sui banchi di scuola con la prof. di lettere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4099" name="Picture 3" descr="C:\Users\anton.DESKTOP-OIDGD9M\AppData\Local\Microsoft\Windows\INetCache\IE\X71SUPAQ\banchi_di_scuola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078000"/>
            <a:ext cx="5040000" cy="3780000"/>
          </a:xfrm>
          <a:prstGeom prst="rect">
            <a:avLst/>
          </a:prstGeom>
          <a:noFill/>
        </p:spPr>
      </p:pic>
      <p:pic>
        <p:nvPicPr>
          <p:cNvPr id="52225" name="Picture 1" descr="C:\Users\anton.DESKTOP-OIDGD9M\Desktop\download (3)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01008"/>
            <a:ext cx="2028825" cy="224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1590</Words>
  <Application>Microsoft Macintosh PowerPoint</Application>
  <PresentationFormat>Presentazione su schermo (4:3)</PresentationFormat>
  <Paragraphs>171</Paragraphs>
  <Slides>53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Presentazione di PowerPoint</vt:lpstr>
      <vt:lpstr>Presentazione di PowerPoint</vt:lpstr>
      <vt:lpstr>Presentazione di PowerPoint</vt:lpstr>
      <vt:lpstr>Un gemellaggio elettronico eTwinning è:  un progetto didattico a distanza realizzato mediante la collaborazione di insegnanti e alunni di due o più scuole, di due Paesi stranieri ma anche dello stesso Paese (gemellaggi nazionali), all’interno di una comunità  (detta “TwinSpace”), online dove è possibile conoscersi e collaborare in modo semplice, veloce e  sicuro.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Cenni storici e mitologici sulla pianta dell’ulivo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Il giorno 2 dicembre 2016 siamo stati al “Frantoio Berti”</vt:lpstr>
      <vt:lpstr>LE DIVERSE FASI DELLA PIANTA E DEI SUOI FRUTTI</vt:lpstr>
      <vt:lpstr> La potatura e le diverse fasi della pianta   La potatura viene eseguita  ogni due anni nel mese di febbraio/marzo  ed è di due tipi:  manuale</vt:lpstr>
      <vt:lpstr>oppure meccanica</vt:lpstr>
      <vt:lpstr>Presentazione di PowerPoint</vt:lpstr>
      <vt:lpstr>Purtroppo però la natura nasconde insidie:  LE MALATTIE DELL’ ULIVO</vt:lpstr>
      <vt:lpstr>Ma l’uomo ha escogitato dei rimedi: ESCHE PER MOSCA DELL’ULIVO</vt:lpstr>
      <vt:lpstr>RIMEDI PER L’ OCCHIO DEL PAVONE</vt:lpstr>
      <vt:lpstr>Tipi di olive che crescono in Umbria, le olive impollinatrici</vt:lpstr>
      <vt:lpstr>I metodi di raccolta delle olive</vt:lpstr>
      <vt:lpstr>Metodo con i raschietti per l’oliva</vt:lpstr>
      <vt:lpstr>Presentazione di PowerPoint</vt:lpstr>
      <vt:lpstr>Raccolta olive a mano</vt:lpstr>
      <vt:lpstr>Raccolta olive con il metodo di scuotitura </vt:lpstr>
      <vt:lpstr>LA PRODUZIONE DELL’OLIO</vt:lpstr>
      <vt:lpstr>I passaggi della lavorazione dell' oliva</vt:lpstr>
      <vt:lpstr>Presentazione di PowerPoint</vt:lpstr>
      <vt:lpstr>Presentazione di PowerPoint</vt:lpstr>
      <vt:lpstr>Presentazione di PowerPoint</vt:lpstr>
      <vt:lpstr>  LA BIOLOGIA DELL’ULIVO</vt:lpstr>
      <vt:lpstr>Presentazione di PowerPoint</vt:lpstr>
      <vt:lpstr>Presentazione di PowerPoint</vt:lpstr>
      <vt:lpstr>La corteccia è di colore grigio o grigio scuro, il legno è molto duro e pesante.</vt:lpstr>
      <vt:lpstr>L’olivo comincia a fruttificare verso il 3º–4º anno di vita. In condizioni climatiche favorevoli può vivere anche mille anni.  </vt:lpstr>
      <vt:lpstr>Le foglie sono opposte, coriacee, semplici, ellittico-lanceolate, con picciolo corto, margine intero. La pagina inferiore è di colore bianco-argenteo per la presenza di peli squamiformi. </vt:lpstr>
      <vt:lpstr> I fiori sono raggruppati in numero di 10–15 in infiorescenze a grappolo, chiamate mignole. Le gemme sono per lo più di tipo ascellare.   </vt:lpstr>
      <vt:lpstr>La fioritura avviene, secondo la varietà e il clima, da maggio alla prima metà di giugno. L’impollinazione è anemofila.  L’olivo presenta un’abbondante colatura. </vt:lpstr>
      <vt:lpstr>La corolla presenta quattro petali. Lo stigma è bifido.</vt:lpstr>
      <vt:lpstr>L’oliva è una drupa, un frutto con buccia sottile, polpa carnosa e nocciolo legnoso.</vt:lpstr>
      <vt:lpstr> Epicarpo (Buccia): costituisce l’1,5-3,5% della drupa. L’epicarpo è ricoperto da una sostanza protettiva cerosa.</vt:lpstr>
      <vt:lpstr> Mesocarpo (polpa): costituisce l’75-85% della drupa, contiene acqua e olio. </vt:lpstr>
      <vt:lpstr> Endocarpo (nocciolo): costituisce il 13-24% della drupa. E’ costituito da un guscio legnoso che racchiude il seme (mandorla). </vt:lpstr>
      <vt:lpstr>Le olive maturano in periodi differenti a seconda della varietà. Nella maggior parte dei casi tendono al viola intenso, quasi al nero.  </vt:lpstr>
      <vt:lpstr>Presentazione di PowerPoint</vt:lpstr>
      <vt:lpstr> Infine, abbiamo condiviso in piattaforma il nostro lavoro e lo confronteremo con quello delle classi gemellate con noi </vt:lpstr>
      <vt:lpstr>Presentazione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antonella</dc:creator>
  <cp:lastModifiedBy>Silvia Bianconi</cp:lastModifiedBy>
  <cp:revision>112</cp:revision>
  <dcterms:created xsi:type="dcterms:W3CDTF">2017-01-07T17:04:57Z</dcterms:created>
  <dcterms:modified xsi:type="dcterms:W3CDTF">2017-06-07T15:24:04Z</dcterms:modified>
</cp:coreProperties>
</file>